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1"/>
  </p:notesMasterIdLst>
  <p:handoutMasterIdLst>
    <p:handoutMasterId r:id="rId32"/>
  </p:handoutMasterIdLst>
  <p:sldIdLst>
    <p:sldId id="256" r:id="rId2"/>
    <p:sldId id="311" r:id="rId3"/>
    <p:sldId id="304" r:id="rId4"/>
    <p:sldId id="306" r:id="rId5"/>
    <p:sldId id="321" r:id="rId6"/>
    <p:sldId id="312" r:id="rId7"/>
    <p:sldId id="320" r:id="rId8"/>
    <p:sldId id="262" r:id="rId9"/>
    <p:sldId id="339" r:id="rId10"/>
    <p:sldId id="324" r:id="rId11"/>
    <p:sldId id="340" r:id="rId12"/>
    <p:sldId id="341" r:id="rId13"/>
    <p:sldId id="318" r:id="rId14"/>
    <p:sldId id="322" r:id="rId15"/>
    <p:sldId id="342" r:id="rId16"/>
    <p:sldId id="319" r:id="rId17"/>
    <p:sldId id="343" r:id="rId18"/>
    <p:sldId id="323" r:id="rId19"/>
    <p:sldId id="317" r:id="rId20"/>
    <p:sldId id="325" r:id="rId21"/>
    <p:sldId id="328" r:id="rId22"/>
    <p:sldId id="330" r:id="rId23"/>
    <p:sldId id="329" r:id="rId24"/>
    <p:sldId id="332" r:id="rId25"/>
    <p:sldId id="336" r:id="rId26"/>
    <p:sldId id="337" r:id="rId27"/>
    <p:sldId id="338" r:id="rId28"/>
    <p:sldId id="334" r:id="rId29"/>
    <p:sldId id="327" r:id="rId30"/>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81465" autoAdjust="0"/>
  </p:normalViewPr>
  <p:slideViewPr>
    <p:cSldViewPr>
      <p:cViewPr varScale="1">
        <p:scale>
          <a:sx n="57" d="100"/>
          <a:sy n="57" d="100"/>
        </p:scale>
        <p:origin x="-36" y="72"/>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385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074EA4-9F77-4B80-AB66-39393539546E}" type="doc">
      <dgm:prSet loTypeId="urn:microsoft.com/office/officeart/2005/8/layout/venn1" loCatId="relationship" qsTypeId="urn:microsoft.com/office/officeart/2005/8/quickstyle/simple1" qsCatId="simple" csTypeId="urn:microsoft.com/office/officeart/2005/8/colors/accent1_3" csCatId="accent1" phldr="1"/>
      <dgm:spPr/>
    </dgm:pt>
    <dgm:pt modelId="{39F66BAC-4FD6-4893-8AA7-803E80E40CDE}">
      <dgm:prSet phldrT="[Text]"/>
      <dgm:spPr/>
      <dgm:t>
        <a:bodyPr/>
        <a:lstStyle/>
        <a:p>
          <a:r>
            <a:rPr lang="en-US" dirty="0" err="1"/>
            <a:t>Tinana</a:t>
          </a:r>
          <a:r>
            <a:rPr lang="en-US" dirty="0"/>
            <a:t> (physical)</a:t>
          </a:r>
        </a:p>
      </dgm:t>
    </dgm:pt>
    <dgm:pt modelId="{23155E6D-A1DA-40AE-974E-579BD237CDED}" type="parTrans" cxnId="{33CF5D31-F191-493F-A0CC-F75CB273AC94}">
      <dgm:prSet/>
      <dgm:spPr/>
      <dgm:t>
        <a:bodyPr/>
        <a:lstStyle/>
        <a:p>
          <a:endParaRPr lang="en-US"/>
        </a:p>
      </dgm:t>
    </dgm:pt>
    <dgm:pt modelId="{DD510ABC-F752-4F26-8EF7-EA1DA5CD6D9B}" type="sibTrans" cxnId="{33CF5D31-F191-493F-A0CC-F75CB273AC94}">
      <dgm:prSet/>
      <dgm:spPr/>
      <dgm:t>
        <a:bodyPr/>
        <a:lstStyle/>
        <a:p>
          <a:endParaRPr lang="en-US"/>
        </a:p>
      </dgm:t>
    </dgm:pt>
    <dgm:pt modelId="{5E20B5FE-3551-4267-9C58-AC803EB6240B}">
      <dgm:prSet phldrT="[Text]"/>
      <dgm:spPr/>
      <dgm:t>
        <a:bodyPr/>
        <a:lstStyle/>
        <a:p>
          <a:r>
            <a:rPr lang="en-US" dirty="0" err="1"/>
            <a:t>Hinengaro</a:t>
          </a:r>
          <a:r>
            <a:rPr lang="en-US" dirty="0"/>
            <a:t> (mental)</a:t>
          </a:r>
        </a:p>
      </dgm:t>
    </dgm:pt>
    <dgm:pt modelId="{2C8EA4CF-DD6D-4A1B-B859-9C6BF1EEB177}" type="parTrans" cxnId="{6A2921F9-77D1-454F-9EF8-0430ED8EC795}">
      <dgm:prSet/>
      <dgm:spPr/>
      <dgm:t>
        <a:bodyPr/>
        <a:lstStyle/>
        <a:p>
          <a:endParaRPr lang="en-US"/>
        </a:p>
      </dgm:t>
    </dgm:pt>
    <dgm:pt modelId="{4B6FE3F0-9DAA-43CF-8FB6-3D7FA74A2401}" type="sibTrans" cxnId="{6A2921F9-77D1-454F-9EF8-0430ED8EC795}">
      <dgm:prSet/>
      <dgm:spPr/>
      <dgm:t>
        <a:bodyPr/>
        <a:lstStyle/>
        <a:p>
          <a:endParaRPr lang="en-US"/>
        </a:p>
      </dgm:t>
    </dgm:pt>
    <dgm:pt modelId="{9483096B-6063-4611-AACA-CEC828EABD60}">
      <dgm:prSet phldrT="[Text]"/>
      <dgm:spPr/>
      <dgm:t>
        <a:bodyPr/>
        <a:lstStyle/>
        <a:p>
          <a:r>
            <a:rPr lang="en-US" dirty="0"/>
            <a:t>Wairua (spiritual)</a:t>
          </a:r>
        </a:p>
      </dgm:t>
    </dgm:pt>
    <dgm:pt modelId="{860A70BD-AFB4-4151-8ED9-44A2714D0E1E}" type="parTrans" cxnId="{1856E057-B1CD-4DA7-A478-D0C1020AA905}">
      <dgm:prSet/>
      <dgm:spPr/>
      <dgm:t>
        <a:bodyPr/>
        <a:lstStyle/>
        <a:p>
          <a:endParaRPr lang="en-US"/>
        </a:p>
      </dgm:t>
    </dgm:pt>
    <dgm:pt modelId="{0B6378F8-7C1C-4D9E-BF2E-CDD88D5E63F8}" type="sibTrans" cxnId="{1856E057-B1CD-4DA7-A478-D0C1020AA905}">
      <dgm:prSet/>
      <dgm:spPr/>
      <dgm:t>
        <a:bodyPr/>
        <a:lstStyle/>
        <a:p>
          <a:endParaRPr lang="en-US"/>
        </a:p>
      </dgm:t>
    </dgm:pt>
    <dgm:pt modelId="{D3FB3CC4-7969-42D3-A228-7C6556A17134}">
      <dgm:prSet phldrT="[Text]"/>
      <dgm:spPr/>
      <dgm:t>
        <a:bodyPr/>
        <a:lstStyle/>
        <a:p>
          <a:r>
            <a:rPr lang="en-US" dirty="0"/>
            <a:t>Whanau (family)</a:t>
          </a:r>
        </a:p>
      </dgm:t>
    </dgm:pt>
    <dgm:pt modelId="{00BD1927-A9AB-4A07-A46A-0D89FBD26F50}" type="parTrans" cxnId="{3482FD90-800F-4952-A0C4-0125A6588167}">
      <dgm:prSet/>
      <dgm:spPr/>
      <dgm:t>
        <a:bodyPr/>
        <a:lstStyle/>
        <a:p>
          <a:endParaRPr lang="en-US"/>
        </a:p>
      </dgm:t>
    </dgm:pt>
    <dgm:pt modelId="{490044F7-73B9-48B3-A642-777C7FA0ED1E}" type="sibTrans" cxnId="{3482FD90-800F-4952-A0C4-0125A6588167}">
      <dgm:prSet/>
      <dgm:spPr/>
      <dgm:t>
        <a:bodyPr/>
        <a:lstStyle/>
        <a:p>
          <a:endParaRPr lang="en-US"/>
        </a:p>
      </dgm:t>
    </dgm:pt>
    <dgm:pt modelId="{CD2C4448-796C-4737-9461-FC689DD866BE}">
      <dgm:prSet phldrT="[Text]"/>
      <dgm:spPr/>
      <dgm:t>
        <a:bodyPr/>
        <a:lstStyle/>
        <a:p>
          <a:r>
            <a:rPr lang="en-US" dirty="0"/>
            <a:t>Whenua (land)</a:t>
          </a:r>
        </a:p>
      </dgm:t>
    </dgm:pt>
    <dgm:pt modelId="{96185011-D49C-4A32-91C3-B3938300E891}" type="parTrans" cxnId="{1A2F1CDE-F326-49BB-B05F-665AA79F0DAA}">
      <dgm:prSet/>
      <dgm:spPr/>
      <dgm:t>
        <a:bodyPr/>
        <a:lstStyle/>
        <a:p>
          <a:endParaRPr lang="en-US"/>
        </a:p>
      </dgm:t>
    </dgm:pt>
    <dgm:pt modelId="{19213B76-E021-4FBF-94F8-5B87597B81C2}" type="sibTrans" cxnId="{1A2F1CDE-F326-49BB-B05F-665AA79F0DAA}">
      <dgm:prSet/>
      <dgm:spPr/>
      <dgm:t>
        <a:bodyPr/>
        <a:lstStyle/>
        <a:p>
          <a:endParaRPr lang="en-US"/>
        </a:p>
      </dgm:t>
    </dgm:pt>
    <dgm:pt modelId="{FA5CAA10-DA8F-469F-A5F6-D446BDD4AC58}" type="pres">
      <dgm:prSet presAssocID="{EB074EA4-9F77-4B80-AB66-39393539546E}" presName="compositeShape" presStyleCnt="0">
        <dgm:presLayoutVars>
          <dgm:chMax val="7"/>
          <dgm:dir/>
          <dgm:resizeHandles val="exact"/>
        </dgm:presLayoutVars>
      </dgm:prSet>
      <dgm:spPr/>
    </dgm:pt>
    <dgm:pt modelId="{9DB5BCD1-AA17-4F20-A02C-6B0E91D87948}" type="pres">
      <dgm:prSet presAssocID="{39F66BAC-4FD6-4893-8AA7-803E80E40CDE}" presName="circ1" presStyleLbl="vennNode1" presStyleIdx="0" presStyleCnt="5"/>
      <dgm:spPr/>
    </dgm:pt>
    <dgm:pt modelId="{E3FCB4FE-D132-4A39-B5A5-76EB3D28D0ED}" type="pres">
      <dgm:prSet presAssocID="{39F66BAC-4FD6-4893-8AA7-803E80E40CDE}" presName="circ1Tx" presStyleLbl="revTx" presStyleIdx="0" presStyleCnt="0">
        <dgm:presLayoutVars>
          <dgm:chMax val="0"/>
          <dgm:chPref val="0"/>
          <dgm:bulletEnabled val="1"/>
        </dgm:presLayoutVars>
      </dgm:prSet>
      <dgm:spPr/>
    </dgm:pt>
    <dgm:pt modelId="{2A5AFC5B-77B6-472E-9C79-A7DDD48C9099}" type="pres">
      <dgm:prSet presAssocID="{5E20B5FE-3551-4267-9C58-AC803EB6240B}" presName="circ2" presStyleLbl="vennNode1" presStyleIdx="1" presStyleCnt="5"/>
      <dgm:spPr/>
    </dgm:pt>
    <dgm:pt modelId="{AB59427F-0B5E-4436-96D7-783D96E799D3}" type="pres">
      <dgm:prSet presAssocID="{5E20B5FE-3551-4267-9C58-AC803EB6240B}" presName="circ2Tx" presStyleLbl="revTx" presStyleIdx="0" presStyleCnt="0">
        <dgm:presLayoutVars>
          <dgm:chMax val="0"/>
          <dgm:chPref val="0"/>
          <dgm:bulletEnabled val="1"/>
        </dgm:presLayoutVars>
      </dgm:prSet>
      <dgm:spPr/>
    </dgm:pt>
    <dgm:pt modelId="{296E9311-15F1-4FD9-8E54-9BFD08F60B8C}" type="pres">
      <dgm:prSet presAssocID="{9483096B-6063-4611-AACA-CEC828EABD60}" presName="circ3" presStyleLbl="vennNode1" presStyleIdx="2" presStyleCnt="5"/>
      <dgm:spPr/>
    </dgm:pt>
    <dgm:pt modelId="{1B184D5C-F51B-4856-95D0-3F50B741520F}" type="pres">
      <dgm:prSet presAssocID="{9483096B-6063-4611-AACA-CEC828EABD60}" presName="circ3Tx" presStyleLbl="revTx" presStyleIdx="0" presStyleCnt="0">
        <dgm:presLayoutVars>
          <dgm:chMax val="0"/>
          <dgm:chPref val="0"/>
          <dgm:bulletEnabled val="1"/>
        </dgm:presLayoutVars>
      </dgm:prSet>
      <dgm:spPr/>
    </dgm:pt>
    <dgm:pt modelId="{0C222A66-ED9C-40AC-BCF6-54F197E065D4}" type="pres">
      <dgm:prSet presAssocID="{D3FB3CC4-7969-42D3-A228-7C6556A17134}" presName="circ4" presStyleLbl="vennNode1" presStyleIdx="3" presStyleCnt="5"/>
      <dgm:spPr/>
    </dgm:pt>
    <dgm:pt modelId="{2BDB81A4-FD6C-4ACD-86DB-212C8C1FA669}" type="pres">
      <dgm:prSet presAssocID="{D3FB3CC4-7969-42D3-A228-7C6556A17134}" presName="circ4Tx" presStyleLbl="revTx" presStyleIdx="0" presStyleCnt="0">
        <dgm:presLayoutVars>
          <dgm:chMax val="0"/>
          <dgm:chPref val="0"/>
          <dgm:bulletEnabled val="1"/>
        </dgm:presLayoutVars>
      </dgm:prSet>
      <dgm:spPr/>
    </dgm:pt>
    <dgm:pt modelId="{668705F3-8970-4B38-A7E6-C95FE72E0CB9}" type="pres">
      <dgm:prSet presAssocID="{CD2C4448-796C-4737-9461-FC689DD866BE}" presName="circ5" presStyleLbl="vennNode1" presStyleIdx="4" presStyleCnt="5"/>
      <dgm:spPr/>
    </dgm:pt>
    <dgm:pt modelId="{BB71ED3D-EAD1-426C-8662-289438B71B31}" type="pres">
      <dgm:prSet presAssocID="{CD2C4448-796C-4737-9461-FC689DD866BE}" presName="circ5Tx" presStyleLbl="revTx" presStyleIdx="0" presStyleCnt="0">
        <dgm:presLayoutVars>
          <dgm:chMax val="0"/>
          <dgm:chPref val="0"/>
          <dgm:bulletEnabled val="1"/>
        </dgm:presLayoutVars>
      </dgm:prSet>
      <dgm:spPr/>
    </dgm:pt>
  </dgm:ptLst>
  <dgm:cxnLst>
    <dgm:cxn modelId="{1856E057-B1CD-4DA7-A478-D0C1020AA905}" srcId="{EB074EA4-9F77-4B80-AB66-39393539546E}" destId="{9483096B-6063-4611-AACA-CEC828EABD60}" srcOrd="2" destOrd="0" parTransId="{860A70BD-AFB4-4151-8ED9-44A2714D0E1E}" sibTransId="{0B6378F8-7C1C-4D9E-BF2E-CDD88D5E63F8}"/>
    <dgm:cxn modelId="{69FBFF0D-F2CD-43CF-AA6A-1B69D5BDE877}" type="presOf" srcId="{EB074EA4-9F77-4B80-AB66-39393539546E}" destId="{FA5CAA10-DA8F-469F-A5F6-D446BDD4AC58}" srcOrd="0" destOrd="0" presId="urn:microsoft.com/office/officeart/2005/8/layout/venn1"/>
    <dgm:cxn modelId="{1A2F1CDE-F326-49BB-B05F-665AA79F0DAA}" srcId="{EB074EA4-9F77-4B80-AB66-39393539546E}" destId="{CD2C4448-796C-4737-9461-FC689DD866BE}" srcOrd="4" destOrd="0" parTransId="{96185011-D49C-4A32-91C3-B3938300E891}" sibTransId="{19213B76-E021-4FBF-94F8-5B87597B81C2}"/>
    <dgm:cxn modelId="{3482FD90-800F-4952-A0C4-0125A6588167}" srcId="{EB074EA4-9F77-4B80-AB66-39393539546E}" destId="{D3FB3CC4-7969-42D3-A228-7C6556A17134}" srcOrd="3" destOrd="0" parTransId="{00BD1927-A9AB-4A07-A46A-0D89FBD26F50}" sibTransId="{490044F7-73B9-48B3-A642-777C7FA0ED1E}"/>
    <dgm:cxn modelId="{33CF5D31-F191-493F-A0CC-F75CB273AC94}" srcId="{EB074EA4-9F77-4B80-AB66-39393539546E}" destId="{39F66BAC-4FD6-4893-8AA7-803E80E40CDE}" srcOrd="0" destOrd="0" parTransId="{23155E6D-A1DA-40AE-974E-579BD237CDED}" sibTransId="{DD510ABC-F752-4F26-8EF7-EA1DA5CD6D9B}"/>
    <dgm:cxn modelId="{6A2921F9-77D1-454F-9EF8-0430ED8EC795}" srcId="{EB074EA4-9F77-4B80-AB66-39393539546E}" destId="{5E20B5FE-3551-4267-9C58-AC803EB6240B}" srcOrd="1" destOrd="0" parTransId="{2C8EA4CF-DD6D-4A1B-B859-9C6BF1EEB177}" sibTransId="{4B6FE3F0-9DAA-43CF-8FB6-3D7FA74A2401}"/>
    <dgm:cxn modelId="{42C67EE4-7877-4B15-B1BE-DDE7AC0CC34E}" type="presOf" srcId="{39F66BAC-4FD6-4893-8AA7-803E80E40CDE}" destId="{E3FCB4FE-D132-4A39-B5A5-76EB3D28D0ED}" srcOrd="0" destOrd="0" presId="urn:microsoft.com/office/officeart/2005/8/layout/venn1"/>
    <dgm:cxn modelId="{08A6CA11-637F-4269-AD95-4D7CC90E3106}" type="presOf" srcId="{D3FB3CC4-7969-42D3-A228-7C6556A17134}" destId="{2BDB81A4-FD6C-4ACD-86DB-212C8C1FA669}" srcOrd="0" destOrd="0" presId="urn:microsoft.com/office/officeart/2005/8/layout/venn1"/>
    <dgm:cxn modelId="{2CDDBCB4-27BD-45A6-B7D8-0691AC11C787}" type="presOf" srcId="{9483096B-6063-4611-AACA-CEC828EABD60}" destId="{1B184D5C-F51B-4856-95D0-3F50B741520F}" srcOrd="0" destOrd="0" presId="urn:microsoft.com/office/officeart/2005/8/layout/venn1"/>
    <dgm:cxn modelId="{899A6624-53E5-4A3C-80D3-092893056BB4}" type="presOf" srcId="{5E20B5FE-3551-4267-9C58-AC803EB6240B}" destId="{AB59427F-0B5E-4436-96D7-783D96E799D3}" srcOrd="0" destOrd="0" presId="urn:microsoft.com/office/officeart/2005/8/layout/venn1"/>
    <dgm:cxn modelId="{B372592D-BB1A-4087-8C4E-053F142081CA}" type="presOf" srcId="{CD2C4448-796C-4737-9461-FC689DD866BE}" destId="{BB71ED3D-EAD1-426C-8662-289438B71B31}" srcOrd="0" destOrd="0" presId="urn:microsoft.com/office/officeart/2005/8/layout/venn1"/>
    <dgm:cxn modelId="{C255172E-FA62-487D-B9D6-B60E539A2974}" type="presParOf" srcId="{FA5CAA10-DA8F-469F-A5F6-D446BDD4AC58}" destId="{9DB5BCD1-AA17-4F20-A02C-6B0E91D87948}" srcOrd="0" destOrd="0" presId="urn:microsoft.com/office/officeart/2005/8/layout/venn1"/>
    <dgm:cxn modelId="{C6295223-DB04-49AE-93EB-F65A8D65A212}" type="presParOf" srcId="{FA5CAA10-DA8F-469F-A5F6-D446BDD4AC58}" destId="{E3FCB4FE-D132-4A39-B5A5-76EB3D28D0ED}" srcOrd="1" destOrd="0" presId="urn:microsoft.com/office/officeart/2005/8/layout/venn1"/>
    <dgm:cxn modelId="{820DA96B-6809-44CF-A288-F127E5B31AC4}" type="presParOf" srcId="{FA5CAA10-DA8F-469F-A5F6-D446BDD4AC58}" destId="{2A5AFC5B-77B6-472E-9C79-A7DDD48C9099}" srcOrd="2" destOrd="0" presId="urn:microsoft.com/office/officeart/2005/8/layout/venn1"/>
    <dgm:cxn modelId="{C446AB18-6C24-4431-B92E-185EAEEC873D}" type="presParOf" srcId="{FA5CAA10-DA8F-469F-A5F6-D446BDD4AC58}" destId="{AB59427F-0B5E-4436-96D7-783D96E799D3}" srcOrd="3" destOrd="0" presId="urn:microsoft.com/office/officeart/2005/8/layout/venn1"/>
    <dgm:cxn modelId="{1CB4AC9A-026D-4347-84A3-6A5619E90359}" type="presParOf" srcId="{FA5CAA10-DA8F-469F-A5F6-D446BDD4AC58}" destId="{296E9311-15F1-4FD9-8E54-9BFD08F60B8C}" srcOrd="4" destOrd="0" presId="urn:microsoft.com/office/officeart/2005/8/layout/venn1"/>
    <dgm:cxn modelId="{9498E153-E322-4A9E-8ED1-C49C8EE154A1}" type="presParOf" srcId="{FA5CAA10-DA8F-469F-A5F6-D446BDD4AC58}" destId="{1B184D5C-F51B-4856-95D0-3F50B741520F}" srcOrd="5" destOrd="0" presId="urn:microsoft.com/office/officeart/2005/8/layout/venn1"/>
    <dgm:cxn modelId="{B10469F3-76FD-4AA7-A904-75645FB1ACD6}" type="presParOf" srcId="{FA5CAA10-DA8F-469F-A5F6-D446BDD4AC58}" destId="{0C222A66-ED9C-40AC-BCF6-54F197E065D4}" srcOrd="6" destOrd="0" presId="urn:microsoft.com/office/officeart/2005/8/layout/venn1"/>
    <dgm:cxn modelId="{50164B8E-B103-4ECF-87FE-08CFDFFB572A}" type="presParOf" srcId="{FA5CAA10-DA8F-469F-A5F6-D446BDD4AC58}" destId="{2BDB81A4-FD6C-4ACD-86DB-212C8C1FA669}" srcOrd="7" destOrd="0" presId="urn:microsoft.com/office/officeart/2005/8/layout/venn1"/>
    <dgm:cxn modelId="{B74BCA74-F280-4D8B-9A8E-BC0A34CCDD35}" type="presParOf" srcId="{FA5CAA10-DA8F-469F-A5F6-D446BDD4AC58}" destId="{668705F3-8970-4B38-A7E6-C95FE72E0CB9}" srcOrd="8" destOrd="0" presId="urn:microsoft.com/office/officeart/2005/8/layout/venn1"/>
    <dgm:cxn modelId="{B147CBA6-2144-4E26-962C-A785780EC9DD}" type="presParOf" srcId="{FA5CAA10-DA8F-469F-A5F6-D446BDD4AC58}" destId="{BB71ED3D-EAD1-426C-8662-289438B71B31}"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DA52ADA-3AC7-4266-9477-23475A29F9B0}" type="doc">
      <dgm:prSet loTypeId="urn:microsoft.com/office/officeart/2005/8/layout/vProcess5" loCatId="process" qsTypeId="urn:microsoft.com/office/officeart/2005/8/quickstyle/simple1" qsCatId="simple" csTypeId="urn:microsoft.com/office/officeart/2005/8/colors/accent1_2" csCatId="accent1" phldr="1"/>
      <dgm:spPr/>
    </dgm:pt>
    <dgm:pt modelId="{E55A4912-27E7-432C-BB92-DCE7C1C33C7E}">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dirty="0"/>
            <a:t>Finalise Plan</a:t>
          </a:r>
          <a:br>
            <a:rPr lang="en-US" sz="1800" dirty="0"/>
          </a:br>
          <a:r>
            <a:rPr lang="en-US" sz="1800" dirty="0"/>
            <a:t>(Apr 2016)</a:t>
          </a:r>
        </a:p>
      </dgm:t>
    </dgm:pt>
    <dgm:pt modelId="{D6C4CFED-A6B4-41EC-A2AE-D8E7EDB2DF1B}" type="parTrans" cxnId="{99396872-6421-4705-8D31-AE81B537FBF2}">
      <dgm:prSet/>
      <dgm:spPr/>
      <dgm:t>
        <a:bodyPr/>
        <a:lstStyle/>
        <a:p>
          <a:endParaRPr lang="en-US"/>
        </a:p>
      </dgm:t>
    </dgm:pt>
    <dgm:pt modelId="{1D6CA33C-3201-4020-8186-8F37AF1D0788}" type="sibTrans" cxnId="{99396872-6421-4705-8D31-AE81B537FBF2}">
      <dgm:prSet/>
      <dgm:spPr/>
      <dgm:t>
        <a:bodyPr/>
        <a:lstStyle/>
        <a:p>
          <a:endParaRPr lang="en-US"/>
        </a:p>
      </dgm:t>
    </dgm:pt>
    <dgm:pt modelId="{3A83192B-D331-4AE7-A917-D7F3F35E5C95}">
      <dgm:prSet phldrT="[Text]" custT="1"/>
      <dgm:spPr/>
      <dgm:t>
        <a:bodyPr/>
        <a:lstStyle/>
        <a:p>
          <a:r>
            <a:rPr lang="en-US" sz="1800" dirty="0"/>
            <a:t>Round 2 Engagement </a:t>
          </a:r>
          <a:br>
            <a:rPr lang="en-US" sz="1800" dirty="0"/>
          </a:br>
          <a:r>
            <a:rPr lang="en-US" sz="1800" dirty="0"/>
            <a:t>(Feb – Mar 2016)</a:t>
          </a:r>
        </a:p>
      </dgm:t>
    </dgm:pt>
    <dgm:pt modelId="{F96CF3F9-8E9B-4CB5-9AFF-9AC204FFED07}" type="parTrans" cxnId="{1DD09B62-DD43-4541-9E8F-4110F04C0EEC}">
      <dgm:prSet/>
      <dgm:spPr/>
      <dgm:t>
        <a:bodyPr/>
        <a:lstStyle/>
        <a:p>
          <a:endParaRPr lang="en-US"/>
        </a:p>
      </dgm:t>
    </dgm:pt>
    <dgm:pt modelId="{8C0DE4EB-064E-4AC6-9200-E3A367F2E6A9}" type="sibTrans" cxnId="{1DD09B62-DD43-4541-9E8F-4110F04C0EEC}">
      <dgm:prSet/>
      <dgm:spPr/>
      <dgm:t>
        <a:bodyPr/>
        <a:lstStyle/>
        <a:p>
          <a:endParaRPr lang="en-US"/>
        </a:p>
      </dgm:t>
    </dgm:pt>
    <dgm:pt modelId="{8566C64C-C5D2-434A-A09C-047556357E7E}">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dirty="0"/>
            <a:t>Plan approved by Runanga x3 (Apr / May 2016)</a:t>
          </a:r>
        </a:p>
      </dgm:t>
    </dgm:pt>
    <dgm:pt modelId="{E8C87866-54D3-4BD9-9364-80D7821F9493}" type="parTrans" cxnId="{588BC89F-A327-4FCD-A3C7-3AA6D2656DEA}">
      <dgm:prSet/>
      <dgm:spPr/>
      <dgm:t>
        <a:bodyPr/>
        <a:lstStyle/>
        <a:p>
          <a:endParaRPr lang="en-US"/>
        </a:p>
      </dgm:t>
    </dgm:pt>
    <dgm:pt modelId="{B9B95CF8-7DB6-4209-AD2E-E141F9209D19}" type="sibTrans" cxnId="{588BC89F-A327-4FCD-A3C7-3AA6D2656DEA}">
      <dgm:prSet/>
      <dgm:spPr/>
      <dgm:t>
        <a:bodyPr/>
        <a:lstStyle/>
        <a:p>
          <a:endParaRPr lang="en-US"/>
        </a:p>
      </dgm:t>
    </dgm:pt>
    <dgm:pt modelId="{8B5ECCC4-9B2A-4C97-B2F9-54FE44C6A161}">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dirty="0"/>
            <a:t>Plan lodged with Councils </a:t>
          </a:r>
          <a:br>
            <a:rPr lang="en-US" sz="1800" dirty="0"/>
          </a:br>
          <a:r>
            <a:rPr lang="en-US" sz="1800" dirty="0"/>
            <a:t>(May 2016)</a:t>
          </a:r>
        </a:p>
      </dgm:t>
    </dgm:pt>
    <dgm:pt modelId="{F2110161-D5A7-4CC3-A181-DE6A0C623168}" type="parTrans" cxnId="{48968D64-9570-4D45-A45D-4C4CACAEBDE9}">
      <dgm:prSet/>
      <dgm:spPr/>
      <dgm:t>
        <a:bodyPr/>
        <a:lstStyle/>
        <a:p>
          <a:endParaRPr lang="en-US"/>
        </a:p>
      </dgm:t>
    </dgm:pt>
    <dgm:pt modelId="{E4C34F3A-6EED-452D-A5BC-0AE8B9E47A61}" type="sibTrans" cxnId="{48968D64-9570-4D45-A45D-4C4CACAEBDE9}">
      <dgm:prSet/>
      <dgm:spPr/>
      <dgm:t>
        <a:bodyPr/>
        <a:lstStyle/>
        <a:p>
          <a:endParaRPr lang="en-US"/>
        </a:p>
      </dgm:t>
    </dgm:pt>
    <dgm:pt modelId="{080CDC79-7A1D-4977-95F7-8B598AF52DB1}" type="pres">
      <dgm:prSet presAssocID="{CDA52ADA-3AC7-4266-9477-23475A29F9B0}" presName="outerComposite" presStyleCnt="0">
        <dgm:presLayoutVars>
          <dgm:chMax val="5"/>
          <dgm:dir/>
          <dgm:resizeHandles val="exact"/>
        </dgm:presLayoutVars>
      </dgm:prSet>
      <dgm:spPr/>
    </dgm:pt>
    <dgm:pt modelId="{647CD4EB-DF37-482E-BA55-DE5C29DE953A}" type="pres">
      <dgm:prSet presAssocID="{CDA52ADA-3AC7-4266-9477-23475A29F9B0}" presName="dummyMaxCanvas" presStyleCnt="0">
        <dgm:presLayoutVars/>
      </dgm:prSet>
      <dgm:spPr/>
    </dgm:pt>
    <dgm:pt modelId="{8ABFDE2B-6DF9-464B-B961-202BD9CA57BE}" type="pres">
      <dgm:prSet presAssocID="{CDA52ADA-3AC7-4266-9477-23475A29F9B0}" presName="FourNodes_1" presStyleLbl="node1" presStyleIdx="0" presStyleCnt="4">
        <dgm:presLayoutVars>
          <dgm:bulletEnabled val="1"/>
        </dgm:presLayoutVars>
      </dgm:prSet>
      <dgm:spPr/>
    </dgm:pt>
    <dgm:pt modelId="{D700B4F0-4738-4848-A8A5-EAAAA969DC31}" type="pres">
      <dgm:prSet presAssocID="{CDA52ADA-3AC7-4266-9477-23475A29F9B0}" presName="FourNodes_2" presStyleLbl="node1" presStyleIdx="1" presStyleCnt="4">
        <dgm:presLayoutVars>
          <dgm:bulletEnabled val="1"/>
        </dgm:presLayoutVars>
      </dgm:prSet>
      <dgm:spPr/>
    </dgm:pt>
    <dgm:pt modelId="{08B7BAA2-179B-497F-AC85-0629EF3533A0}" type="pres">
      <dgm:prSet presAssocID="{CDA52ADA-3AC7-4266-9477-23475A29F9B0}" presName="FourNodes_3" presStyleLbl="node1" presStyleIdx="2" presStyleCnt="4">
        <dgm:presLayoutVars>
          <dgm:bulletEnabled val="1"/>
        </dgm:presLayoutVars>
      </dgm:prSet>
      <dgm:spPr/>
    </dgm:pt>
    <dgm:pt modelId="{259C9064-B392-404A-860E-904AD02BCAA6}" type="pres">
      <dgm:prSet presAssocID="{CDA52ADA-3AC7-4266-9477-23475A29F9B0}" presName="FourNodes_4" presStyleLbl="node1" presStyleIdx="3" presStyleCnt="4">
        <dgm:presLayoutVars>
          <dgm:bulletEnabled val="1"/>
        </dgm:presLayoutVars>
      </dgm:prSet>
      <dgm:spPr/>
    </dgm:pt>
    <dgm:pt modelId="{0D7BB751-8BAF-4642-9A82-8703134BFE61}" type="pres">
      <dgm:prSet presAssocID="{CDA52ADA-3AC7-4266-9477-23475A29F9B0}" presName="FourConn_1-2" presStyleLbl="fgAccFollowNode1" presStyleIdx="0" presStyleCnt="3">
        <dgm:presLayoutVars>
          <dgm:bulletEnabled val="1"/>
        </dgm:presLayoutVars>
      </dgm:prSet>
      <dgm:spPr/>
    </dgm:pt>
    <dgm:pt modelId="{FC8BC7ED-E5F4-41A4-A455-63B60A29A68C}" type="pres">
      <dgm:prSet presAssocID="{CDA52ADA-3AC7-4266-9477-23475A29F9B0}" presName="FourConn_2-3" presStyleLbl="fgAccFollowNode1" presStyleIdx="1" presStyleCnt="3">
        <dgm:presLayoutVars>
          <dgm:bulletEnabled val="1"/>
        </dgm:presLayoutVars>
      </dgm:prSet>
      <dgm:spPr/>
    </dgm:pt>
    <dgm:pt modelId="{13889248-3D61-4810-A923-920664F231ED}" type="pres">
      <dgm:prSet presAssocID="{CDA52ADA-3AC7-4266-9477-23475A29F9B0}" presName="FourConn_3-4" presStyleLbl="fgAccFollowNode1" presStyleIdx="2" presStyleCnt="3">
        <dgm:presLayoutVars>
          <dgm:bulletEnabled val="1"/>
        </dgm:presLayoutVars>
      </dgm:prSet>
      <dgm:spPr/>
    </dgm:pt>
    <dgm:pt modelId="{E8FF7D85-2592-4EE3-89B2-4C9981318FE4}" type="pres">
      <dgm:prSet presAssocID="{CDA52ADA-3AC7-4266-9477-23475A29F9B0}" presName="FourNodes_1_text" presStyleLbl="node1" presStyleIdx="3" presStyleCnt="4">
        <dgm:presLayoutVars>
          <dgm:bulletEnabled val="1"/>
        </dgm:presLayoutVars>
      </dgm:prSet>
      <dgm:spPr/>
    </dgm:pt>
    <dgm:pt modelId="{28ED2DD3-7A61-441F-8549-6D62FB34F56C}" type="pres">
      <dgm:prSet presAssocID="{CDA52ADA-3AC7-4266-9477-23475A29F9B0}" presName="FourNodes_2_text" presStyleLbl="node1" presStyleIdx="3" presStyleCnt="4">
        <dgm:presLayoutVars>
          <dgm:bulletEnabled val="1"/>
        </dgm:presLayoutVars>
      </dgm:prSet>
      <dgm:spPr/>
    </dgm:pt>
    <dgm:pt modelId="{B64EBE2F-AE2B-4BB8-BCDA-CCD21E0F916D}" type="pres">
      <dgm:prSet presAssocID="{CDA52ADA-3AC7-4266-9477-23475A29F9B0}" presName="FourNodes_3_text" presStyleLbl="node1" presStyleIdx="3" presStyleCnt="4">
        <dgm:presLayoutVars>
          <dgm:bulletEnabled val="1"/>
        </dgm:presLayoutVars>
      </dgm:prSet>
      <dgm:spPr/>
    </dgm:pt>
    <dgm:pt modelId="{70C197F5-F5C5-4EFE-A085-99C9989028AC}" type="pres">
      <dgm:prSet presAssocID="{CDA52ADA-3AC7-4266-9477-23475A29F9B0}" presName="FourNodes_4_text" presStyleLbl="node1" presStyleIdx="3" presStyleCnt="4">
        <dgm:presLayoutVars>
          <dgm:bulletEnabled val="1"/>
        </dgm:presLayoutVars>
      </dgm:prSet>
      <dgm:spPr/>
    </dgm:pt>
  </dgm:ptLst>
  <dgm:cxnLst>
    <dgm:cxn modelId="{5131487C-87C0-48BF-80C9-A9ADEEB3515C}" type="presOf" srcId="{8C0DE4EB-064E-4AC6-9200-E3A367F2E6A9}" destId="{0D7BB751-8BAF-4642-9A82-8703134BFE61}" srcOrd="0" destOrd="0" presId="urn:microsoft.com/office/officeart/2005/8/layout/vProcess5"/>
    <dgm:cxn modelId="{FDEBEB3C-1A28-4806-9BE8-2B4D355B4F49}" type="presOf" srcId="{3A83192B-D331-4AE7-A917-D7F3F35E5C95}" destId="{E8FF7D85-2592-4EE3-89B2-4C9981318FE4}" srcOrd="1" destOrd="0" presId="urn:microsoft.com/office/officeart/2005/8/layout/vProcess5"/>
    <dgm:cxn modelId="{36F92EE8-30CA-4D5C-82B7-DBF92D468B34}" type="presOf" srcId="{8B5ECCC4-9B2A-4C97-B2F9-54FE44C6A161}" destId="{259C9064-B392-404A-860E-904AD02BCAA6}" srcOrd="0" destOrd="0" presId="urn:microsoft.com/office/officeart/2005/8/layout/vProcess5"/>
    <dgm:cxn modelId="{99396872-6421-4705-8D31-AE81B537FBF2}" srcId="{CDA52ADA-3AC7-4266-9477-23475A29F9B0}" destId="{E55A4912-27E7-432C-BB92-DCE7C1C33C7E}" srcOrd="1" destOrd="0" parTransId="{D6C4CFED-A6B4-41EC-A2AE-D8E7EDB2DF1B}" sibTransId="{1D6CA33C-3201-4020-8186-8F37AF1D0788}"/>
    <dgm:cxn modelId="{1DD09B62-DD43-4541-9E8F-4110F04C0EEC}" srcId="{CDA52ADA-3AC7-4266-9477-23475A29F9B0}" destId="{3A83192B-D331-4AE7-A917-D7F3F35E5C95}" srcOrd="0" destOrd="0" parTransId="{F96CF3F9-8E9B-4CB5-9AFF-9AC204FFED07}" sibTransId="{8C0DE4EB-064E-4AC6-9200-E3A367F2E6A9}"/>
    <dgm:cxn modelId="{15EEDF1D-4D36-464F-8B0B-915E8838C8A7}" type="presOf" srcId="{CDA52ADA-3AC7-4266-9477-23475A29F9B0}" destId="{080CDC79-7A1D-4977-95F7-8B598AF52DB1}" srcOrd="0" destOrd="0" presId="urn:microsoft.com/office/officeart/2005/8/layout/vProcess5"/>
    <dgm:cxn modelId="{D7795035-61AB-42B8-9FC5-0363BFDE5703}" type="presOf" srcId="{8566C64C-C5D2-434A-A09C-047556357E7E}" destId="{B64EBE2F-AE2B-4BB8-BCDA-CCD21E0F916D}" srcOrd="1" destOrd="0" presId="urn:microsoft.com/office/officeart/2005/8/layout/vProcess5"/>
    <dgm:cxn modelId="{E5908FD8-F379-4080-B821-3686E7634BF2}" type="presOf" srcId="{8566C64C-C5D2-434A-A09C-047556357E7E}" destId="{08B7BAA2-179B-497F-AC85-0629EF3533A0}" srcOrd="0" destOrd="0" presId="urn:microsoft.com/office/officeart/2005/8/layout/vProcess5"/>
    <dgm:cxn modelId="{F9C8C2A5-357C-412B-AB0D-ED358F602769}" type="presOf" srcId="{8B5ECCC4-9B2A-4C97-B2F9-54FE44C6A161}" destId="{70C197F5-F5C5-4EFE-A085-99C9989028AC}" srcOrd="1" destOrd="0" presId="urn:microsoft.com/office/officeart/2005/8/layout/vProcess5"/>
    <dgm:cxn modelId="{98502AA8-E47B-4EBF-8BA1-9EB18A70B69D}" type="presOf" srcId="{E55A4912-27E7-432C-BB92-DCE7C1C33C7E}" destId="{28ED2DD3-7A61-441F-8549-6D62FB34F56C}" srcOrd="1" destOrd="0" presId="urn:microsoft.com/office/officeart/2005/8/layout/vProcess5"/>
    <dgm:cxn modelId="{26991B0C-B49C-4E83-A363-BCFB5E3AD906}" type="presOf" srcId="{3A83192B-D331-4AE7-A917-D7F3F35E5C95}" destId="{8ABFDE2B-6DF9-464B-B961-202BD9CA57BE}" srcOrd="0" destOrd="0" presId="urn:microsoft.com/office/officeart/2005/8/layout/vProcess5"/>
    <dgm:cxn modelId="{48968D64-9570-4D45-A45D-4C4CACAEBDE9}" srcId="{CDA52ADA-3AC7-4266-9477-23475A29F9B0}" destId="{8B5ECCC4-9B2A-4C97-B2F9-54FE44C6A161}" srcOrd="3" destOrd="0" parTransId="{F2110161-D5A7-4CC3-A181-DE6A0C623168}" sibTransId="{E4C34F3A-6EED-452D-A5BC-0AE8B9E47A61}"/>
    <dgm:cxn modelId="{4D48804E-C82C-47A1-A4DF-75EDCC8FC44F}" type="presOf" srcId="{1D6CA33C-3201-4020-8186-8F37AF1D0788}" destId="{FC8BC7ED-E5F4-41A4-A455-63B60A29A68C}" srcOrd="0" destOrd="0" presId="urn:microsoft.com/office/officeart/2005/8/layout/vProcess5"/>
    <dgm:cxn modelId="{588BC89F-A327-4FCD-A3C7-3AA6D2656DEA}" srcId="{CDA52ADA-3AC7-4266-9477-23475A29F9B0}" destId="{8566C64C-C5D2-434A-A09C-047556357E7E}" srcOrd="2" destOrd="0" parTransId="{E8C87866-54D3-4BD9-9364-80D7821F9493}" sibTransId="{B9B95CF8-7DB6-4209-AD2E-E141F9209D19}"/>
    <dgm:cxn modelId="{AF0EBF1D-CD20-42BD-B10C-DFF57282A0D0}" type="presOf" srcId="{E55A4912-27E7-432C-BB92-DCE7C1C33C7E}" destId="{D700B4F0-4738-4848-A8A5-EAAAA969DC31}" srcOrd="0" destOrd="0" presId="urn:microsoft.com/office/officeart/2005/8/layout/vProcess5"/>
    <dgm:cxn modelId="{28E20A07-DEB8-48A9-B6FA-DFCF8DBCA427}" type="presOf" srcId="{B9B95CF8-7DB6-4209-AD2E-E141F9209D19}" destId="{13889248-3D61-4810-A923-920664F231ED}" srcOrd="0" destOrd="0" presId="urn:microsoft.com/office/officeart/2005/8/layout/vProcess5"/>
    <dgm:cxn modelId="{4600AAE1-28C4-41CD-9DC4-97AC37B42D4D}" type="presParOf" srcId="{080CDC79-7A1D-4977-95F7-8B598AF52DB1}" destId="{647CD4EB-DF37-482E-BA55-DE5C29DE953A}" srcOrd="0" destOrd="0" presId="urn:microsoft.com/office/officeart/2005/8/layout/vProcess5"/>
    <dgm:cxn modelId="{B72AA8C6-A564-41FB-B3DE-A5ED6EA68BBC}" type="presParOf" srcId="{080CDC79-7A1D-4977-95F7-8B598AF52DB1}" destId="{8ABFDE2B-6DF9-464B-B961-202BD9CA57BE}" srcOrd="1" destOrd="0" presId="urn:microsoft.com/office/officeart/2005/8/layout/vProcess5"/>
    <dgm:cxn modelId="{2B8D3342-60B8-463C-A100-827A5B42FFD8}" type="presParOf" srcId="{080CDC79-7A1D-4977-95F7-8B598AF52DB1}" destId="{D700B4F0-4738-4848-A8A5-EAAAA969DC31}" srcOrd="2" destOrd="0" presId="urn:microsoft.com/office/officeart/2005/8/layout/vProcess5"/>
    <dgm:cxn modelId="{82FBDEEA-2D8D-4D6D-A562-C209D28A284C}" type="presParOf" srcId="{080CDC79-7A1D-4977-95F7-8B598AF52DB1}" destId="{08B7BAA2-179B-497F-AC85-0629EF3533A0}" srcOrd="3" destOrd="0" presId="urn:microsoft.com/office/officeart/2005/8/layout/vProcess5"/>
    <dgm:cxn modelId="{D55E0791-CDD6-419C-8E32-398DEA1CC5A4}" type="presParOf" srcId="{080CDC79-7A1D-4977-95F7-8B598AF52DB1}" destId="{259C9064-B392-404A-860E-904AD02BCAA6}" srcOrd="4" destOrd="0" presId="urn:microsoft.com/office/officeart/2005/8/layout/vProcess5"/>
    <dgm:cxn modelId="{49E50E5D-E16B-4060-A442-00A89A27CC36}" type="presParOf" srcId="{080CDC79-7A1D-4977-95F7-8B598AF52DB1}" destId="{0D7BB751-8BAF-4642-9A82-8703134BFE61}" srcOrd="5" destOrd="0" presId="urn:microsoft.com/office/officeart/2005/8/layout/vProcess5"/>
    <dgm:cxn modelId="{B1DB4745-8FF2-4040-86B4-633084015508}" type="presParOf" srcId="{080CDC79-7A1D-4977-95F7-8B598AF52DB1}" destId="{FC8BC7ED-E5F4-41A4-A455-63B60A29A68C}" srcOrd="6" destOrd="0" presId="urn:microsoft.com/office/officeart/2005/8/layout/vProcess5"/>
    <dgm:cxn modelId="{E2F491FE-17D5-4BA0-8BFC-F7896E7001FB}" type="presParOf" srcId="{080CDC79-7A1D-4977-95F7-8B598AF52DB1}" destId="{13889248-3D61-4810-A923-920664F231ED}" srcOrd="7" destOrd="0" presId="urn:microsoft.com/office/officeart/2005/8/layout/vProcess5"/>
    <dgm:cxn modelId="{E831A648-C6DB-4D31-A8A9-5CF818036ECE}" type="presParOf" srcId="{080CDC79-7A1D-4977-95F7-8B598AF52DB1}" destId="{E8FF7D85-2592-4EE3-89B2-4C9981318FE4}" srcOrd="8" destOrd="0" presId="urn:microsoft.com/office/officeart/2005/8/layout/vProcess5"/>
    <dgm:cxn modelId="{6CEDD59B-84A0-4EAA-B63A-63201BC2E2EF}" type="presParOf" srcId="{080CDC79-7A1D-4977-95F7-8B598AF52DB1}" destId="{28ED2DD3-7A61-441F-8549-6D62FB34F56C}" srcOrd="9" destOrd="0" presId="urn:microsoft.com/office/officeart/2005/8/layout/vProcess5"/>
    <dgm:cxn modelId="{751025D5-04CA-4AD8-9D8F-DD5976D82378}" type="presParOf" srcId="{080CDC79-7A1D-4977-95F7-8B598AF52DB1}" destId="{B64EBE2F-AE2B-4BB8-BCDA-CCD21E0F916D}" srcOrd="10" destOrd="0" presId="urn:microsoft.com/office/officeart/2005/8/layout/vProcess5"/>
    <dgm:cxn modelId="{74811256-76A7-44C2-AFE1-2EF55CE0ED43}" type="presParOf" srcId="{080CDC79-7A1D-4977-95F7-8B598AF52DB1}" destId="{70C197F5-F5C5-4EFE-A085-99C9989028AC}"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074EA4-9F77-4B80-AB66-39393539546E}" type="doc">
      <dgm:prSet loTypeId="urn:microsoft.com/office/officeart/2005/8/layout/venn1" loCatId="relationship" qsTypeId="urn:microsoft.com/office/officeart/2005/8/quickstyle/simple1" qsCatId="simple" csTypeId="urn:microsoft.com/office/officeart/2005/8/colors/accent1_3" csCatId="accent1" phldr="1"/>
      <dgm:spPr/>
    </dgm:pt>
    <dgm:pt modelId="{39F66BAC-4FD6-4893-8AA7-803E80E40CDE}">
      <dgm:prSet phldrT="[Text]"/>
      <dgm:spPr/>
      <dgm:t>
        <a:bodyPr/>
        <a:lstStyle/>
        <a:p>
          <a:r>
            <a:rPr lang="en-US" dirty="0" err="1"/>
            <a:t>Tinana</a:t>
          </a:r>
          <a:r>
            <a:rPr lang="en-US" dirty="0"/>
            <a:t> (physical)</a:t>
          </a:r>
        </a:p>
      </dgm:t>
    </dgm:pt>
    <dgm:pt modelId="{23155E6D-A1DA-40AE-974E-579BD237CDED}" type="parTrans" cxnId="{33CF5D31-F191-493F-A0CC-F75CB273AC94}">
      <dgm:prSet/>
      <dgm:spPr/>
      <dgm:t>
        <a:bodyPr/>
        <a:lstStyle/>
        <a:p>
          <a:endParaRPr lang="en-US"/>
        </a:p>
      </dgm:t>
    </dgm:pt>
    <dgm:pt modelId="{DD510ABC-F752-4F26-8EF7-EA1DA5CD6D9B}" type="sibTrans" cxnId="{33CF5D31-F191-493F-A0CC-F75CB273AC94}">
      <dgm:prSet/>
      <dgm:spPr/>
      <dgm:t>
        <a:bodyPr/>
        <a:lstStyle/>
        <a:p>
          <a:endParaRPr lang="en-US"/>
        </a:p>
      </dgm:t>
    </dgm:pt>
    <dgm:pt modelId="{5E20B5FE-3551-4267-9C58-AC803EB6240B}">
      <dgm:prSet phldrT="[Text]"/>
      <dgm:spPr/>
      <dgm:t>
        <a:bodyPr/>
        <a:lstStyle/>
        <a:p>
          <a:r>
            <a:rPr lang="en-US" dirty="0" err="1"/>
            <a:t>Hinengaro</a:t>
          </a:r>
          <a:r>
            <a:rPr lang="en-US" dirty="0"/>
            <a:t> (mental)</a:t>
          </a:r>
        </a:p>
      </dgm:t>
    </dgm:pt>
    <dgm:pt modelId="{2C8EA4CF-DD6D-4A1B-B859-9C6BF1EEB177}" type="parTrans" cxnId="{6A2921F9-77D1-454F-9EF8-0430ED8EC795}">
      <dgm:prSet/>
      <dgm:spPr/>
      <dgm:t>
        <a:bodyPr/>
        <a:lstStyle/>
        <a:p>
          <a:endParaRPr lang="en-US"/>
        </a:p>
      </dgm:t>
    </dgm:pt>
    <dgm:pt modelId="{4B6FE3F0-9DAA-43CF-8FB6-3D7FA74A2401}" type="sibTrans" cxnId="{6A2921F9-77D1-454F-9EF8-0430ED8EC795}">
      <dgm:prSet/>
      <dgm:spPr/>
      <dgm:t>
        <a:bodyPr/>
        <a:lstStyle/>
        <a:p>
          <a:endParaRPr lang="en-US"/>
        </a:p>
      </dgm:t>
    </dgm:pt>
    <dgm:pt modelId="{9483096B-6063-4611-AACA-CEC828EABD60}">
      <dgm:prSet phldrT="[Text]"/>
      <dgm:spPr/>
      <dgm:t>
        <a:bodyPr/>
        <a:lstStyle/>
        <a:p>
          <a:r>
            <a:rPr lang="en-US" dirty="0"/>
            <a:t>Wairua (spiritual)</a:t>
          </a:r>
        </a:p>
      </dgm:t>
    </dgm:pt>
    <dgm:pt modelId="{860A70BD-AFB4-4151-8ED9-44A2714D0E1E}" type="parTrans" cxnId="{1856E057-B1CD-4DA7-A478-D0C1020AA905}">
      <dgm:prSet/>
      <dgm:spPr/>
      <dgm:t>
        <a:bodyPr/>
        <a:lstStyle/>
        <a:p>
          <a:endParaRPr lang="en-US"/>
        </a:p>
      </dgm:t>
    </dgm:pt>
    <dgm:pt modelId="{0B6378F8-7C1C-4D9E-BF2E-CDD88D5E63F8}" type="sibTrans" cxnId="{1856E057-B1CD-4DA7-A478-D0C1020AA905}">
      <dgm:prSet/>
      <dgm:spPr/>
      <dgm:t>
        <a:bodyPr/>
        <a:lstStyle/>
        <a:p>
          <a:endParaRPr lang="en-US"/>
        </a:p>
      </dgm:t>
    </dgm:pt>
    <dgm:pt modelId="{D3FB3CC4-7969-42D3-A228-7C6556A17134}">
      <dgm:prSet phldrT="[Text]"/>
      <dgm:spPr/>
      <dgm:t>
        <a:bodyPr/>
        <a:lstStyle/>
        <a:p>
          <a:r>
            <a:rPr lang="en-US" dirty="0"/>
            <a:t>Whanau (family)</a:t>
          </a:r>
        </a:p>
      </dgm:t>
    </dgm:pt>
    <dgm:pt modelId="{00BD1927-A9AB-4A07-A46A-0D89FBD26F50}" type="parTrans" cxnId="{3482FD90-800F-4952-A0C4-0125A6588167}">
      <dgm:prSet/>
      <dgm:spPr/>
      <dgm:t>
        <a:bodyPr/>
        <a:lstStyle/>
        <a:p>
          <a:endParaRPr lang="en-US"/>
        </a:p>
      </dgm:t>
    </dgm:pt>
    <dgm:pt modelId="{490044F7-73B9-48B3-A642-777C7FA0ED1E}" type="sibTrans" cxnId="{3482FD90-800F-4952-A0C4-0125A6588167}">
      <dgm:prSet/>
      <dgm:spPr/>
      <dgm:t>
        <a:bodyPr/>
        <a:lstStyle/>
        <a:p>
          <a:endParaRPr lang="en-US"/>
        </a:p>
      </dgm:t>
    </dgm:pt>
    <dgm:pt modelId="{CD2C4448-796C-4737-9461-FC689DD866BE}">
      <dgm:prSet phldrT="[Text]"/>
      <dgm:spPr/>
      <dgm:t>
        <a:bodyPr/>
        <a:lstStyle/>
        <a:p>
          <a:r>
            <a:rPr lang="en-US" dirty="0"/>
            <a:t>Whenua (land)</a:t>
          </a:r>
        </a:p>
      </dgm:t>
    </dgm:pt>
    <dgm:pt modelId="{96185011-D49C-4A32-91C3-B3938300E891}" type="parTrans" cxnId="{1A2F1CDE-F326-49BB-B05F-665AA79F0DAA}">
      <dgm:prSet/>
      <dgm:spPr/>
      <dgm:t>
        <a:bodyPr/>
        <a:lstStyle/>
        <a:p>
          <a:endParaRPr lang="en-US"/>
        </a:p>
      </dgm:t>
    </dgm:pt>
    <dgm:pt modelId="{19213B76-E021-4FBF-94F8-5B87597B81C2}" type="sibTrans" cxnId="{1A2F1CDE-F326-49BB-B05F-665AA79F0DAA}">
      <dgm:prSet/>
      <dgm:spPr/>
      <dgm:t>
        <a:bodyPr/>
        <a:lstStyle/>
        <a:p>
          <a:endParaRPr lang="en-US"/>
        </a:p>
      </dgm:t>
    </dgm:pt>
    <dgm:pt modelId="{FA5CAA10-DA8F-469F-A5F6-D446BDD4AC58}" type="pres">
      <dgm:prSet presAssocID="{EB074EA4-9F77-4B80-AB66-39393539546E}" presName="compositeShape" presStyleCnt="0">
        <dgm:presLayoutVars>
          <dgm:chMax val="7"/>
          <dgm:dir/>
          <dgm:resizeHandles val="exact"/>
        </dgm:presLayoutVars>
      </dgm:prSet>
      <dgm:spPr/>
    </dgm:pt>
    <dgm:pt modelId="{9DB5BCD1-AA17-4F20-A02C-6B0E91D87948}" type="pres">
      <dgm:prSet presAssocID="{39F66BAC-4FD6-4893-8AA7-803E80E40CDE}" presName="circ1" presStyleLbl="vennNode1" presStyleIdx="0" presStyleCnt="5"/>
      <dgm:spPr/>
    </dgm:pt>
    <dgm:pt modelId="{E3FCB4FE-D132-4A39-B5A5-76EB3D28D0ED}" type="pres">
      <dgm:prSet presAssocID="{39F66BAC-4FD6-4893-8AA7-803E80E40CDE}" presName="circ1Tx" presStyleLbl="revTx" presStyleIdx="0" presStyleCnt="0">
        <dgm:presLayoutVars>
          <dgm:chMax val="0"/>
          <dgm:chPref val="0"/>
          <dgm:bulletEnabled val="1"/>
        </dgm:presLayoutVars>
      </dgm:prSet>
      <dgm:spPr/>
    </dgm:pt>
    <dgm:pt modelId="{2A5AFC5B-77B6-472E-9C79-A7DDD48C9099}" type="pres">
      <dgm:prSet presAssocID="{5E20B5FE-3551-4267-9C58-AC803EB6240B}" presName="circ2" presStyleLbl="vennNode1" presStyleIdx="1" presStyleCnt="5"/>
      <dgm:spPr/>
    </dgm:pt>
    <dgm:pt modelId="{AB59427F-0B5E-4436-96D7-783D96E799D3}" type="pres">
      <dgm:prSet presAssocID="{5E20B5FE-3551-4267-9C58-AC803EB6240B}" presName="circ2Tx" presStyleLbl="revTx" presStyleIdx="0" presStyleCnt="0">
        <dgm:presLayoutVars>
          <dgm:chMax val="0"/>
          <dgm:chPref val="0"/>
          <dgm:bulletEnabled val="1"/>
        </dgm:presLayoutVars>
      </dgm:prSet>
      <dgm:spPr/>
    </dgm:pt>
    <dgm:pt modelId="{296E9311-15F1-4FD9-8E54-9BFD08F60B8C}" type="pres">
      <dgm:prSet presAssocID="{9483096B-6063-4611-AACA-CEC828EABD60}" presName="circ3" presStyleLbl="vennNode1" presStyleIdx="2" presStyleCnt="5"/>
      <dgm:spPr/>
    </dgm:pt>
    <dgm:pt modelId="{1B184D5C-F51B-4856-95D0-3F50B741520F}" type="pres">
      <dgm:prSet presAssocID="{9483096B-6063-4611-AACA-CEC828EABD60}" presName="circ3Tx" presStyleLbl="revTx" presStyleIdx="0" presStyleCnt="0">
        <dgm:presLayoutVars>
          <dgm:chMax val="0"/>
          <dgm:chPref val="0"/>
          <dgm:bulletEnabled val="1"/>
        </dgm:presLayoutVars>
      </dgm:prSet>
      <dgm:spPr/>
    </dgm:pt>
    <dgm:pt modelId="{0C222A66-ED9C-40AC-BCF6-54F197E065D4}" type="pres">
      <dgm:prSet presAssocID="{D3FB3CC4-7969-42D3-A228-7C6556A17134}" presName="circ4" presStyleLbl="vennNode1" presStyleIdx="3" presStyleCnt="5"/>
      <dgm:spPr/>
    </dgm:pt>
    <dgm:pt modelId="{2BDB81A4-FD6C-4ACD-86DB-212C8C1FA669}" type="pres">
      <dgm:prSet presAssocID="{D3FB3CC4-7969-42D3-A228-7C6556A17134}" presName="circ4Tx" presStyleLbl="revTx" presStyleIdx="0" presStyleCnt="0">
        <dgm:presLayoutVars>
          <dgm:chMax val="0"/>
          <dgm:chPref val="0"/>
          <dgm:bulletEnabled val="1"/>
        </dgm:presLayoutVars>
      </dgm:prSet>
      <dgm:spPr/>
    </dgm:pt>
    <dgm:pt modelId="{668705F3-8970-4B38-A7E6-C95FE72E0CB9}" type="pres">
      <dgm:prSet presAssocID="{CD2C4448-796C-4737-9461-FC689DD866BE}" presName="circ5" presStyleLbl="vennNode1" presStyleIdx="4" presStyleCnt="5"/>
      <dgm:spPr/>
    </dgm:pt>
    <dgm:pt modelId="{BB71ED3D-EAD1-426C-8662-289438B71B31}" type="pres">
      <dgm:prSet presAssocID="{CD2C4448-796C-4737-9461-FC689DD866BE}" presName="circ5Tx" presStyleLbl="revTx" presStyleIdx="0" presStyleCnt="0">
        <dgm:presLayoutVars>
          <dgm:chMax val="0"/>
          <dgm:chPref val="0"/>
          <dgm:bulletEnabled val="1"/>
        </dgm:presLayoutVars>
      </dgm:prSet>
      <dgm:spPr/>
    </dgm:pt>
  </dgm:ptLst>
  <dgm:cxnLst>
    <dgm:cxn modelId="{1856E057-B1CD-4DA7-A478-D0C1020AA905}" srcId="{EB074EA4-9F77-4B80-AB66-39393539546E}" destId="{9483096B-6063-4611-AACA-CEC828EABD60}" srcOrd="2" destOrd="0" parTransId="{860A70BD-AFB4-4151-8ED9-44A2714D0E1E}" sibTransId="{0B6378F8-7C1C-4D9E-BF2E-CDD88D5E63F8}"/>
    <dgm:cxn modelId="{69FBFF0D-F2CD-43CF-AA6A-1B69D5BDE877}" type="presOf" srcId="{EB074EA4-9F77-4B80-AB66-39393539546E}" destId="{FA5CAA10-DA8F-469F-A5F6-D446BDD4AC58}" srcOrd="0" destOrd="0" presId="urn:microsoft.com/office/officeart/2005/8/layout/venn1"/>
    <dgm:cxn modelId="{1A2F1CDE-F326-49BB-B05F-665AA79F0DAA}" srcId="{EB074EA4-9F77-4B80-AB66-39393539546E}" destId="{CD2C4448-796C-4737-9461-FC689DD866BE}" srcOrd="4" destOrd="0" parTransId="{96185011-D49C-4A32-91C3-B3938300E891}" sibTransId="{19213B76-E021-4FBF-94F8-5B87597B81C2}"/>
    <dgm:cxn modelId="{3482FD90-800F-4952-A0C4-0125A6588167}" srcId="{EB074EA4-9F77-4B80-AB66-39393539546E}" destId="{D3FB3CC4-7969-42D3-A228-7C6556A17134}" srcOrd="3" destOrd="0" parTransId="{00BD1927-A9AB-4A07-A46A-0D89FBD26F50}" sibTransId="{490044F7-73B9-48B3-A642-777C7FA0ED1E}"/>
    <dgm:cxn modelId="{33CF5D31-F191-493F-A0CC-F75CB273AC94}" srcId="{EB074EA4-9F77-4B80-AB66-39393539546E}" destId="{39F66BAC-4FD6-4893-8AA7-803E80E40CDE}" srcOrd="0" destOrd="0" parTransId="{23155E6D-A1DA-40AE-974E-579BD237CDED}" sibTransId="{DD510ABC-F752-4F26-8EF7-EA1DA5CD6D9B}"/>
    <dgm:cxn modelId="{6A2921F9-77D1-454F-9EF8-0430ED8EC795}" srcId="{EB074EA4-9F77-4B80-AB66-39393539546E}" destId="{5E20B5FE-3551-4267-9C58-AC803EB6240B}" srcOrd="1" destOrd="0" parTransId="{2C8EA4CF-DD6D-4A1B-B859-9C6BF1EEB177}" sibTransId="{4B6FE3F0-9DAA-43CF-8FB6-3D7FA74A2401}"/>
    <dgm:cxn modelId="{42C67EE4-7877-4B15-B1BE-DDE7AC0CC34E}" type="presOf" srcId="{39F66BAC-4FD6-4893-8AA7-803E80E40CDE}" destId="{E3FCB4FE-D132-4A39-B5A5-76EB3D28D0ED}" srcOrd="0" destOrd="0" presId="urn:microsoft.com/office/officeart/2005/8/layout/venn1"/>
    <dgm:cxn modelId="{08A6CA11-637F-4269-AD95-4D7CC90E3106}" type="presOf" srcId="{D3FB3CC4-7969-42D3-A228-7C6556A17134}" destId="{2BDB81A4-FD6C-4ACD-86DB-212C8C1FA669}" srcOrd="0" destOrd="0" presId="urn:microsoft.com/office/officeart/2005/8/layout/venn1"/>
    <dgm:cxn modelId="{2CDDBCB4-27BD-45A6-B7D8-0691AC11C787}" type="presOf" srcId="{9483096B-6063-4611-AACA-CEC828EABD60}" destId="{1B184D5C-F51B-4856-95D0-3F50B741520F}" srcOrd="0" destOrd="0" presId="urn:microsoft.com/office/officeart/2005/8/layout/venn1"/>
    <dgm:cxn modelId="{899A6624-53E5-4A3C-80D3-092893056BB4}" type="presOf" srcId="{5E20B5FE-3551-4267-9C58-AC803EB6240B}" destId="{AB59427F-0B5E-4436-96D7-783D96E799D3}" srcOrd="0" destOrd="0" presId="urn:microsoft.com/office/officeart/2005/8/layout/venn1"/>
    <dgm:cxn modelId="{B372592D-BB1A-4087-8C4E-053F142081CA}" type="presOf" srcId="{CD2C4448-796C-4737-9461-FC689DD866BE}" destId="{BB71ED3D-EAD1-426C-8662-289438B71B31}" srcOrd="0" destOrd="0" presId="urn:microsoft.com/office/officeart/2005/8/layout/venn1"/>
    <dgm:cxn modelId="{C255172E-FA62-487D-B9D6-B60E539A2974}" type="presParOf" srcId="{FA5CAA10-DA8F-469F-A5F6-D446BDD4AC58}" destId="{9DB5BCD1-AA17-4F20-A02C-6B0E91D87948}" srcOrd="0" destOrd="0" presId="urn:microsoft.com/office/officeart/2005/8/layout/venn1"/>
    <dgm:cxn modelId="{C6295223-DB04-49AE-93EB-F65A8D65A212}" type="presParOf" srcId="{FA5CAA10-DA8F-469F-A5F6-D446BDD4AC58}" destId="{E3FCB4FE-D132-4A39-B5A5-76EB3D28D0ED}" srcOrd="1" destOrd="0" presId="urn:microsoft.com/office/officeart/2005/8/layout/venn1"/>
    <dgm:cxn modelId="{820DA96B-6809-44CF-A288-F127E5B31AC4}" type="presParOf" srcId="{FA5CAA10-DA8F-469F-A5F6-D446BDD4AC58}" destId="{2A5AFC5B-77B6-472E-9C79-A7DDD48C9099}" srcOrd="2" destOrd="0" presId="urn:microsoft.com/office/officeart/2005/8/layout/venn1"/>
    <dgm:cxn modelId="{C446AB18-6C24-4431-B92E-185EAEEC873D}" type="presParOf" srcId="{FA5CAA10-DA8F-469F-A5F6-D446BDD4AC58}" destId="{AB59427F-0B5E-4436-96D7-783D96E799D3}" srcOrd="3" destOrd="0" presId="urn:microsoft.com/office/officeart/2005/8/layout/venn1"/>
    <dgm:cxn modelId="{1CB4AC9A-026D-4347-84A3-6A5619E90359}" type="presParOf" srcId="{FA5CAA10-DA8F-469F-A5F6-D446BDD4AC58}" destId="{296E9311-15F1-4FD9-8E54-9BFD08F60B8C}" srcOrd="4" destOrd="0" presId="urn:microsoft.com/office/officeart/2005/8/layout/venn1"/>
    <dgm:cxn modelId="{9498E153-E322-4A9E-8ED1-C49C8EE154A1}" type="presParOf" srcId="{FA5CAA10-DA8F-469F-A5F6-D446BDD4AC58}" destId="{1B184D5C-F51B-4856-95D0-3F50B741520F}" srcOrd="5" destOrd="0" presId="urn:microsoft.com/office/officeart/2005/8/layout/venn1"/>
    <dgm:cxn modelId="{B10469F3-76FD-4AA7-A904-75645FB1ACD6}" type="presParOf" srcId="{FA5CAA10-DA8F-469F-A5F6-D446BDD4AC58}" destId="{0C222A66-ED9C-40AC-BCF6-54F197E065D4}" srcOrd="6" destOrd="0" presId="urn:microsoft.com/office/officeart/2005/8/layout/venn1"/>
    <dgm:cxn modelId="{50164B8E-B103-4ECF-87FE-08CFDFFB572A}" type="presParOf" srcId="{FA5CAA10-DA8F-469F-A5F6-D446BDD4AC58}" destId="{2BDB81A4-FD6C-4ACD-86DB-212C8C1FA669}" srcOrd="7" destOrd="0" presId="urn:microsoft.com/office/officeart/2005/8/layout/venn1"/>
    <dgm:cxn modelId="{B74BCA74-F280-4D8B-9A8E-BC0A34CCDD35}" type="presParOf" srcId="{FA5CAA10-DA8F-469F-A5F6-D446BDD4AC58}" destId="{668705F3-8970-4B38-A7E6-C95FE72E0CB9}" srcOrd="8" destOrd="0" presId="urn:microsoft.com/office/officeart/2005/8/layout/venn1"/>
    <dgm:cxn modelId="{B147CBA6-2144-4E26-962C-A785780EC9DD}" type="presParOf" srcId="{FA5CAA10-DA8F-469F-A5F6-D446BDD4AC58}" destId="{BB71ED3D-EAD1-426C-8662-289438B71B31}"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25A137A-6D4B-4F3A-A9F3-04F90E461C2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378300D-F3C2-4498-BEEE-1FD9F01CA8E6}">
      <dgm:prSet phldrT="[Text]" custT="1"/>
      <dgm:spPr/>
      <dgm:t>
        <a:bodyPr/>
        <a:lstStyle/>
        <a:p>
          <a:r>
            <a:rPr lang="en-NZ" sz="1800" b="1" dirty="0"/>
            <a:t>Celebrate cultural heritage</a:t>
          </a:r>
          <a:endParaRPr lang="en-US" sz="1800" b="1" dirty="0"/>
        </a:p>
      </dgm:t>
    </dgm:pt>
    <dgm:pt modelId="{A31985CE-5F1A-438E-890A-B0B934889CDD}" type="parTrans" cxnId="{2FF57151-BB94-458B-A8EC-7FE73CCC5F9D}">
      <dgm:prSet/>
      <dgm:spPr/>
      <dgm:t>
        <a:bodyPr/>
        <a:lstStyle/>
        <a:p>
          <a:endParaRPr lang="en-US"/>
        </a:p>
      </dgm:t>
    </dgm:pt>
    <dgm:pt modelId="{063DC8CD-9F03-4E08-B4D4-3D51C55902D1}" type="sibTrans" cxnId="{2FF57151-BB94-458B-A8EC-7FE73CCC5F9D}">
      <dgm:prSet/>
      <dgm:spPr/>
      <dgm:t>
        <a:bodyPr/>
        <a:lstStyle/>
        <a:p>
          <a:endParaRPr lang="en-US"/>
        </a:p>
      </dgm:t>
    </dgm:pt>
    <dgm:pt modelId="{9CB0A311-C630-4DD2-B2A5-AE8F39C3FCED}">
      <dgm:prSet phldrT="[Text]" custT="1"/>
      <dgm:spPr/>
      <dgm:t>
        <a:bodyPr/>
        <a:lstStyle/>
        <a:p>
          <a:r>
            <a:rPr lang="en-NZ" sz="1800" b="1" dirty="0"/>
            <a:t>Map special sites, areas, landscapes</a:t>
          </a:r>
          <a:endParaRPr lang="en-US" sz="1800" b="1" dirty="0"/>
        </a:p>
      </dgm:t>
    </dgm:pt>
    <dgm:pt modelId="{5DC6220E-4D33-4DF8-AD89-02DA4E3A169D}" type="parTrans" cxnId="{AB17BD8F-DED5-4B6F-BB37-A366B0A86E89}">
      <dgm:prSet/>
      <dgm:spPr/>
      <dgm:t>
        <a:bodyPr/>
        <a:lstStyle/>
        <a:p>
          <a:endParaRPr lang="en-US"/>
        </a:p>
      </dgm:t>
    </dgm:pt>
    <dgm:pt modelId="{FA4C240F-8517-4D54-A304-A15E599143E9}" type="sibTrans" cxnId="{AB17BD8F-DED5-4B6F-BB37-A366B0A86E89}">
      <dgm:prSet/>
      <dgm:spPr/>
      <dgm:t>
        <a:bodyPr/>
        <a:lstStyle/>
        <a:p>
          <a:endParaRPr lang="en-US"/>
        </a:p>
      </dgm:t>
    </dgm:pt>
    <dgm:pt modelId="{17071531-9AF8-4676-A01C-517580CE642C}">
      <dgm:prSet custT="1"/>
      <dgm:spPr/>
      <dgm:t>
        <a:bodyPr/>
        <a:lstStyle/>
        <a:p>
          <a:r>
            <a:rPr lang="en-US" sz="1800" dirty="0"/>
            <a:t>Iwi/hapu/whanau events</a:t>
          </a:r>
          <a:endParaRPr lang="en-NZ" sz="1800" dirty="0"/>
        </a:p>
      </dgm:t>
    </dgm:pt>
    <dgm:pt modelId="{3E7FA424-EFE5-48C8-85DF-A2D48BAA795D}" type="parTrans" cxnId="{2075948C-50FD-42BF-BAF3-BA0D771008ED}">
      <dgm:prSet/>
      <dgm:spPr/>
      <dgm:t>
        <a:bodyPr/>
        <a:lstStyle/>
        <a:p>
          <a:endParaRPr lang="en-US"/>
        </a:p>
      </dgm:t>
    </dgm:pt>
    <dgm:pt modelId="{17A16A84-7829-4722-BFA2-341BBBD703FB}" type="sibTrans" cxnId="{2075948C-50FD-42BF-BAF3-BA0D771008ED}">
      <dgm:prSet/>
      <dgm:spPr/>
      <dgm:t>
        <a:bodyPr/>
        <a:lstStyle/>
        <a:p>
          <a:endParaRPr lang="en-US"/>
        </a:p>
      </dgm:t>
    </dgm:pt>
    <dgm:pt modelId="{193BD427-8AEE-4AAF-A023-18E179D017B5}">
      <dgm:prSet custT="1"/>
      <dgm:spPr/>
      <dgm:t>
        <a:bodyPr/>
        <a:lstStyle/>
        <a:p>
          <a:r>
            <a:rPr lang="en-US" sz="1800" dirty="0"/>
            <a:t>Acknowledgement of place names +landmarks + stories</a:t>
          </a:r>
          <a:endParaRPr lang="en-NZ" sz="1800" dirty="0"/>
        </a:p>
      </dgm:t>
    </dgm:pt>
    <dgm:pt modelId="{8688AEA8-3796-4D31-B639-CB96F1A9EFA8}" type="parTrans" cxnId="{A452CCFC-3B7B-4024-8617-159A1BD55456}">
      <dgm:prSet/>
      <dgm:spPr/>
      <dgm:t>
        <a:bodyPr/>
        <a:lstStyle/>
        <a:p>
          <a:endParaRPr lang="en-US"/>
        </a:p>
      </dgm:t>
    </dgm:pt>
    <dgm:pt modelId="{FA4E5972-6B57-4B34-8C7F-4ADA50A10689}" type="sibTrans" cxnId="{A452CCFC-3B7B-4024-8617-159A1BD55456}">
      <dgm:prSet/>
      <dgm:spPr/>
      <dgm:t>
        <a:bodyPr/>
        <a:lstStyle/>
        <a:p>
          <a:endParaRPr lang="en-US"/>
        </a:p>
      </dgm:t>
    </dgm:pt>
    <dgm:pt modelId="{14576A33-88A1-4568-8D43-234CF337D5A1}">
      <dgm:prSet custT="1"/>
      <dgm:spPr/>
      <dgm:t>
        <a:bodyPr/>
        <a:lstStyle/>
        <a:p>
          <a:r>
            <a:rPr lang="en-US" sz="1800" b="1" dirty="0"/>
            <a:t>Protect sites from damage e.g. earthworks</a:t>
          </a:r>
        </a:p>
      </dgm:t>
    </dgm:pt>
    <dgm:pt modelId="{29511FA3-DE26-46CE-B6DC-90250B87EA13}" type="parTrans" cxnId="{BF139662-9A4C-476A-8F54-B235CC341A9B}">
      <dgm:prSet/>
      <dgm:spPr/>
      <dgm:t>
        <a:bodyPr/>
        <a:lstStyle/>
        <a:p>
          <a:endParaRPr lang="en-US"/>
        </a:p>
      </dgm:t>
    </dgm:pt>
    <dgm:pt modelId="{7600A436-F3A3-420C-85C0-116C89E6D38F}" type="sibTrans" cxnId="{BF139662-9A4C-476A-8F54-B235CC341A9B}">
      <dgm:prSet/>
      <dgm:spPr/>
      <dgm:t>
        <a:bodyPr/>
        <a:lstStyle/>
        <a:p>
          <a:endParaRPr lang="en-US"/>
        </a:p>
      </dgm:t>
    </dgm:pt>
    <dgm:pt modelId="{CD245B09-E298-4BF5-AD8A-C64BEECF355C}" type="pres">
      <dgm:prSet presAssocID="{325A137A-6D4B-4F3A-A9F3-04F90E461C28}" presName="linear" presStyleCnt="0">
        <dgm:presLayoutVars>
          <dgm:animLvl val="lvl"/>
          <dgm:resizeHandles val="exact"/>
        </dgm:presLayoutVars>
      </dgm:prSet>
      <dgm:spPr/>
    </dgm:pt>
    <dgm:pt modelId="{720F0B85-E454-4AE5-B9CE-6FB18A305C46}" type="pres">
      <dgm:prSet presAssocID="{9CB0A311-C630-4DD2-B2A5-AE8F39C3FCED}" presName="parentText" presStyleLbl="node1" presStyleIdx="0" presStyleCnt="3">
        <dgm:presLayoutVars>
          <dgm:chMax val="0"/>
          <dgm:bulletEnabled val="1"/>
        </dgm:presLayoutVars>
      </dgm:prSet>
      <dgm:spPr/>
    </dgm:pt>
    <dgm:pt modelId="{C0AF70C1-1679-4FF3-880A-D332E15CB781}" type="pres">
      <dgm:prSet presAssocID="{FA4C240F-8517-4D54-A304-A15E599143E9}" presName="spacer" presStyleCnt="0"/>
      <dgm:spPr/>
    </dgm:pt>
    <dgm:pt modelId="{E65FB9B2-2B67-4990-A28D-D83C1636A2F4}" type="pres">
      <dgm:prSet presAssocID="{14576A33-88A1-4568-8D43-234CF337D5A1}" presName="parentText" presStyleLbl="node1" presStyleIdx="1" presStyleCnt="3">
        <dgm:presLayoutVars>
          <dgm:chMax val="0"/>
          <dgm:bulletEnabled val="1"/>
        </dgm:presLayoutVars>
      </dgm:prSet>
      <dgm:spPr/>
    </dgm:pt>
    <dgm:pt modelId="{5D9676F8-42F2-4A97-AD5E-6B3A5A4FC627}" type="pres">
      <dgm:prSet presAssocID="{7600A436-F3A3-420C-85C0-116C89E6D38F}" presName="spacer" presStyleCnt="0"/>
      <dgm:spPr/>
    </dgm:pt>
    <dgm:pt modelId="{419D9440-605F-4299-A8A3-439D43034C54}" type="pres">
      <dgm:prSet presAssocID="{3378300D-F3C2-4498-BEEE-1FD9F01CA8E6}" presName="parentText" presStyleLbl="node1" presStyleIdx="2" presStyleCnt="3">
        <dgm:presLayoutVars>
          <dgm:chMax val="0"/>
          <dgm:bulletEnabled val="1"/>
        </dgm:presLayoutVars>
      </dgm:prSet>
      <dgm:spPr/>
    </dgm:pt>
    <dgm:pt modelId="{9CF63772-C156-40CA-B3DD-D51F5770FC9D}" type="pres">
      <dgm:prSet presAssocID="{3378300D-F3C2-4498-BEEE-1FD9F01CA8E6}" presName="childText" presStyleLbl="revTx" presStyleIdx="0" presStyleCnt="1">
        <dgm:presLayoutVars>
          <dgm:bulletEnabled val="1"/>
        </dgm:presLayoutVars>
      </dgm:prSet>
      <dgm:spPr/>
    </dgm:pt>
  </dgm:ptLst>
  <dgm:cxnLst>
    <dgm:cxn modelId="{442FFE49-20CC-4528-AA5C-FBD98ADDFFB2}" type="presOf" srcId="{9CB0A311-C630-4DD2-B2A5-AE8F39C3FCED}" destId="{720F0B85-E454-4AE5-B9CE-6FB18A305C46}" srcOrd="0" destOrd="0" presId="urn:microsoft.com/office/officeart/2005/8/layout/vList2"/>
    <dgm:cxn modelId="{2FF57151-BB94-458B-A8EC-7FE73CCC5F9D}" srcId="{325A137A-6D4B-4F3A-A9F3-04F90E461C28}" destId="{3378300D-F3C2-4498-BEEE-1FD9F01CA8E6}" srcOrd="2" destOrd="0" parTransId="{A31985CE-5F1A-438E-890A-B0B934889CDD}" sibTransId="{063DC8CD-9F03-4E08-B4D4-3D51C55902D1}"/>
    <dgm:cxn modelId="{AB17BD8F-DED5-4B6F-BB37-A366B0A86E89}" srcId="{325A137A-6D4B-4F3A-A9F3-04F90E461C28}" destId="{9CB0A311-C630-4DD2-B2A5-AE8F39C3FCED}" srcOrd="0" destOrd="0" parTransId="{5DC6220E-4D33-4DF8-AD89-02DA4E3A169D}" sibTransId="{FA4C240F-8517-4D54-A304-A15E599143E9}"/>
    <dgm:cxn modelId="{AEDA879F-3032-4E86-8B16-0366F3F69A8C}" type="presOf" srcId="{17071531-9AF8-4676-A01C-517580CE642C}" destId="{9CF63772-C156-40CA-B3DD-D51F5770FC9D}" srcOrd="0" destOrd="0" presId="urn:microsoft.com/office/officeart/2005/8/layout/vList2"/>
    <dgm:cxn modelId="{A452CCFC-3B7B-4024-8617-159A1BD55456}" srcId="{3378300D-F3C2-4498-BEEE-1FD9F01CA8E6}" destId="{193BD427-8AEE-4AAF-A023-18E179D017B5}" srcOrd="1" destOrd="0" parTransId="{8688AEA8-3796-4D31-B639-CB96F1A9EFA8}" sibTransId="{FA4E5972-6B57-4B34-8C7F-4ADA50A10689}"/>
    <dgm:cxn modelId="{9077F358-5EE1-4315-87D3-0ACBEC02D609}" type="presOf" srcId="{325A137A-6D4B-4F3A-A9F3-04F90E461C28}" destId="{CD245B09-E298-4BF5-AD8A-C64BEECF355C}" srcOrd="0" destOrd="0" presId="urn:microsoft.com/office/officeart/2005/8/layout/vList2"/>
    <dgm:cxn modelId="{A99EA58F-46FA-41A3-B091-B28F5CBAA3F2}" type="presOf" srcId="{193BD427-8AEE-4AAF-A023-18E179D017B5}" destId="{9CF63772-C156-40CA-B3DD-D51F5770FC9D}" srcOrd="0" destOrd="1" presId="urn:microsoft.com/office/officeart/2005/8/layout/vList2"/>
    <dgm:cxn modelId="{BF139662-9A4C-476A-8F54-B235CC341A9B}" srcId="{325A137A-6D4B-4F3A-A9F3-04F90E461C28}" destId="{14576A33-88A1-4568-8D43-234CF337D5A1}" srcOrd="1" destOrd="0" parTransId="{29511FA3-DE26-46CE-B6DC-90250B87EA13}" sibTransId="{7600A436-F3A3-420C-85C0-116C89E6D38F}"/>
    <dgm:cxn modelId="{51971A09-9BBE-4035-BF03-8ADA02169A7D}" type="presOf" srcId="{14576A33-88A1-4568-8D43-234CF337D5A1}" destId="{E65FB9B2-2B67-4990-A28D-D83C1636A2F4}" srcOrd="0" destOrd="0" presId="urn:microsoft.com/office/officeart/2005/8/layout/vList2"/>
    <dgm:cxn modelId="{C77710A4-806D-459C-B92A-4B56E587AC1C}" type="presOf" srcId="{3378300D-F3C2-4498-BEEE-1FD9F01CA8E6}" destId="{419D9440-605F-4299-A8A3-439D43034C54}" srcOrd="0" destOrd="0" presId="urn:microsoft.com/office/officeart/2005/8/layout/vList2"/>
    <dgm:cxn modelId="{2075948C-50FD-42BF-BAF3-BA0D771008ED}" srcId="{3378300D-F3C2-4498-BEEE-1FD9F01CA8E6}" destId="{17071531-9AF8-4676-A01C-517580CE642C}" srcOrd="0" destOrd="0" parTransId="{3E7FA424-EFE5-48C8-85DF-A2D48BAA795D}" sibTransId="{17A16A84-7829-4722-BFA2-341BBBD703FB}"/>
    <dgm:cxn modelId="{3AAFC462-D196-4E66-B121-A5D42DCE1173}" type="presParOf" srcId="{CD245B09-E298-4BF5-AD8A-C64BEECF355C}" destId="{720F0B85-E454-4AE5-B9CE-6FB18A305C46}" srcOrd="0" destOrd="0" presId="urn:microsoft.com/office/officeart/2005/8/layout/vList2"/>
    <dgm:cxn modelId="{3AC41E5E-AAF4-427D-A613-C8BF58AB8189}" type="presParOf" srcId="{CD245B09-E298-4BF5-AD8A-C64BEECF355C}" destId="{C0AF70C1-1679-4FF3-880A-D332E15CB781}" srcOrd="1" destOrd="0" presId="urn:microsoft.com/office/officeart/2005/8/layout/vList2"/>
    <dgm:cxn modelId="{46ABEDEE-8340-4A87-A99D-2BA815C5EB56}" type="presParOf" srcId="{CD245B09-E298-4BF5-AD8A-C64BEECF355C}" destId="{E65FB9B2-2B67-4990-A28D-D83C1636A2F4}" srcOrd="2" destOrd="0" presId="urn:microsoft.com/office/officeart/2005/8/layout/vList2"/>
    <dgm:cxn modelId="{AA12DA7E-0F1F-4F09-AE9F-2D791D875714}" type="presParOf" srcId="{CD245B09-E298-4BF5-AD8A-C64BEECF355C}" destId="{5D9676F8-42F2-4A97-AD5E-6B3A5A4FC627}" srcOrd="3" destOrd="0" presId="urn:microsoft.com/office/officeart/2005/8/layout/vList2"/>
    <dgm:cxn modelId="{FEE30223-3109-49BB-8613-A3E7CD4EED04}" type="presParOf" srcId="{CD245B09-E298-4BF5-AD8A-C64BEECF355C}" destId="{419D9440-605F-4299-A8A3-439D43034C54}" srcOrd="4" destOrd="0" presId="urn:microsoft.com/office/officeart/2005/8/layout/vList2"/>
    <dgm:cxn modelId="{C9B2CE49-831F-4E83-BD63-4773850F5A97}" type="presParOf" srcId="{CD245B09-E298-4BF5-AD8A-C64BEECF355C}" destId="{9CF63772-C156-40CA-B3DD-D51F5770FC9D}"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94274A-35DC-42B0-9E97-B560C26243A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0B6727A0-649A-4D1A-8994-F362C09C8BB7}">
      <dgm:prSet custT="1"/>
      <dgm:spPr/>
      <dgm:t>
        <a:bodyPr/>
        <a:lstStyle/>
        <a:p>
          <a:r>
            <a:rPr lang="en-US" sz="1600" dirty="0"/>
            <a:t>Effects of land use and development</a:t>
          </a:r>
          <a:endParaRPr lang="en-NZ" sz="1600" dirty="0"/>
        </a:p>
      </dgm:t>
    </dgm:pt>
    <dgm:pt modelId="{7E9BB0CC-679E-4066-997B-015C043EB4DF}" type="parTrans" cxnId="{291F8B8A-2261-47B1-98FE-1686EBF8BBE3}">
      <dgm:prSet/>
      <dgm:spPr/>
      <dgm:t>
        <a:bodyPr/>
        <a:lstStyle/>
        <a:p>
          <a:endParaRPr lang="en-US"/>
        </a:p>
      </dgm:t>
    </dgm:pt>
    <dgm:pt modelId="{3D27AC0B-4E31-43D3-AEF1-5FA7D4051395}" type="sibTrans" cxnId="{291F8B8A-2261-47B1-98FE-1686EBF8BBE3}">
      <dgm:prSet/>
      <dgm:spPr/>
      <dgm:t>
        <a:bodyPr/>
        <a:lstStyle/>
        <a:p>
          <a:endParaRPr lang="en-US"/>
        </a:p>
      </dgm:t>
    </dgm:pt>
    <dgm:pt modelId="{37CD983B-FA49-444C-9002-5D0CC019F981}">
      <dgm:prSet custT="1"/>
      <dgm:spPr/>
      <dgm:t>
        <a:bodyPr/>
        <a:lstStyle/>
        <a:p>
          <a:r>
            <a:rPr lang="en-US" sz="1600" dirty="0"/>
            <a:t>Rural Land Use</a:t>
          </a:r>
          <a:endParaRPr lang="en-NZ" sz="1600" dirty="0"/>
        </a:p>
      </dgm:t>
    </dgm:pt>
    <dgm:pt modelId="{41C34E96-6B9F-40BC-9528-ECE8252623B3}" type="parTrans" cxnId="{1DC06BDE-34EA-4F0A-99D5-2C4B9A290DFC}">
      <dgm:prSet/>
      <dgm:spPr/>
      <dgm:t>
        <a:bodyPr/>
        <a:lstStyle/>
        <a:p>
          <a:endParaRPr lang="en-US"/>
        </a:p>
      </dgm:t>
    </dgm:pt>
    <dgm:pt modelId="{1E8D93C4-067A-4FC3-9BB8-C500B9B0724D}" type="sibTrans" cxnId="{1DC06BDE-34EA-4F0A-99D5-2C4B9A290DFC}">
      <dgm:prSet/>
      <dgm:spPr/>
      <dgm:t>
        <a:bodyPr/>
        <a:lstStyle/>
        <a:p>
          <a:endParaRPr lang="en-US"/>
        </a:p>
      </dgm:t>
    </dgm:pt>
    <dgm:pt modelId="{A6AFEDDC-71E2-4034-89B6-EF5A17123FC7}">
      <dgm:prSet custT="1"/>
      <dgm:spPr/>
      <dgm:t>
        <a:bodyPr/>
        <a:lstStyle/>
        <a:p>
          <a:r>
            <a:rPr lang="en-US" sz="1600" dirty="0"/>
            <a:t>Air discharges</a:t>
          </a:r>
          <a:endParaRPr lang="en-NZ" sz="1600" dirty="0"/>
        </a:p>
      </dgm:t>
    </dgm:pt>
    <dgm:pt modelId="{834F6162-5AF4-40FF-9BA1-E8671E2125FA}" type="parTrans" cxnId="{577C13A7-2CB7-4B7F-A1EC-68FB5B527ED1}">
      <dgm:prSet/>
      <dgm:spPr/>
      <dgm:t>
        <a:bodyPr/>
        <a:lstStyle/>
        <a:p>
          <a:endParaRPr lang="en-US"/>
        </a:p>
      </dgm:t>
    </dgm:pt>
    <dgm:pt modelId="{A5D1CEBC-3849-4E23-ABB6-AC99C8274E71}" type="sibTrans" cxnId="{577C13A7-2CB7-4B7F-A1EC-68FB5B527ED1}">
      <dgm:prSet/>
      <dgm:spPr/>
      <dgm:t>
        <a:bodyPr/>
        <a:lstStyle/>
        <a:p>
          <a:endParaRPr lang="en-US"/>
        </a:p>
      </dgm:t>
    </dgm:pt>
    <dgm:pt modelId="{6478231E-F697-4690-A858-20CD86BDCE2E}">
      <dgm:prSet custT="1"/>
      <dgm:spPr/>
      <dgm:t>
        <a:bodyPr/>
        <a:lstStyle/>
        <a:p>
          <a:r>
            <a:rPr lang="en-US" sz="1600" dirty="0"/>
            <a:t>Land Use Aspirations</a:t>
          </a:r>
          <a:endParaRPr lang="en-NZ" sz="1600" dirty="0"/>
        </a:p>
      </dgm:t>
    </dgm:pt>
    <dgm:pt modelId="{5B7A6B52-06B5-4518-9484-52ADAFE3B122}" type="parTrans" cxnId="{36FB3268-C9AD-443B-921C-F900C00400A9}">
      <dgm:prSet/>
      <dgm:spPr/>
      <dgm:t>
        <a:bodyPr/>
        <a:lstStyle/>
        <a:p>
          <a:endParaRPr lang="en-US"/>
        </a:p>
      </dgm:t>
    </dgm:pt>
    <dgm:pt modelId="{C5864874-566B-44D0-9E1E-2EB10EAE0DE8}" type="sibTrans" cxnId="{36FB3268-C9AD-443B-921C-F900C00400A9}">
      <dgm:prSet/>
      <dgm:spPr/>
      <dgm:t>
        <a:bodyPr/>
        <a:lstStyle/>
        <a:p>
          <a:endParaRPr lang="en-US"/>
        </a:p>
      </dgm:t>
    </dgm:pt>
    <dgm:pt modelId="{6F7968B7-60A7-4A2E-AC9A-F585929AADB6}">
      <dgm:prSet custT="1"/>
      <dgm:spPr/>
      <dgm:t>
        <a:bodyPr/>
        <a:lstStyle/>
        <a:p>
          <a:r>
            <a:rPr lang="en-US" sz="1600" dirty="0"/>
            <a:t>Development of Māori Land</a:t>
          </a:r>
          <a:endParaRPr lang="en-NZ" sz="1600" dirty="0"/>
        </a:p>
      </dgm:t>
    </dgm:pt>
    <dgm:pt modelId="{0D739D45-58D1-45AC-9C5E-1FEAC15D70E5}" type="parTrans" cxnId="{69475EA7-0511-4EDA-AB3E-55845AED84F1}">
      <dgm:prSet/>
      <dgm:spPr/>
      <dgm:t>
        <a:bodyPr/>
        <a:lstStyle/>
        <a:p>
          <a:endParaRPr lang="en-US"/>
        </a:p>
      </dgm:t>
    </dgm:pt>
    <dgm:pt modelId="{828CBFFE-B888-4BFF-BF12-2EA6EEE907AF}" type="sibTrans" cxnId="{69475EA7-0511-4EDA-AB3E-55845AED84F1}">
      <dgm:prSet/>
      <dgm:spPr/>
      <dgm:t>
        <a:bodyPr/>
        <a:lstStyle/>
        <a:p>
          <a:endParaRPr lang="en-US"/>
        </a:p>
      </dgm:t>
    </dgm:pt>
    <dgm:pt modelId="{FC0346D1-3439-4096-91F4-640CCA481AFB}">
      <dgm:prSet custT="1"/>
      <dgm:spPr/>
      <dgm:t>
        <a:bodyPr/>
        <a:lstStyle/>
        <a:p>
          <a:r>
            <a:rPr lang="en-US" sz="1600" dirty="0"/>
            <a:t>Development of Treaty Settlement Land</a:t>
          </a:r>
          <a:endParaRPr lang="en-NZ" sz="1600" dirty="0"/>
        </a:p>
      </dgm:t>
    </dgm:pt>
    <dgm:pt modelId="{8916FA4B-F5F0-493B-8FE6-5C9AD3BC4F1F}" type="parTrans" cxnId="{E26EF75A-4987-4EB1-A038-E8435D888698}">
      <dgm:prSet/>
      <dgm:spPr/>
      <dgm:t>
        <a:bodyPr/>
        <a:lstStyle/>
        <a:p>
          <a:endParaRPr lang="en-US"/>
        </a:p>
      </dgm:t>
    </dgm:pt>
    <dgm:pt modelId="{538918C8-CE98-49FA-B083-7137DF87485E}" type="sibTrans" cxnId="{E26EF75A-4987-4EB1-A038-E8435D888698}">
      <dgm:prSet/>
      <dgm:spPr/>
      <dgm:t>
        <a:bodyPr/>
        <a:lstStyle/>
        <a:p>
          <a:endParaRPr lang="en-US"/>
        </a:p>
      </dgm:t>
    </dgm:pt>
    <dgm:pt modelId="{8E04480E-D48E-4889-ABA2-3D02F12D3B9C}">
      <dgm:prSet custT="1"/>
      <dgm:spPr/>
      <dgm:t>
        <a:bodyPr/>
        <a:lstStyle/>
        <a:p>
          <a:r>
            <a:rPr lang="en-US" sz="1600" dirty="0"/>
            <a:t>Urban Land Use and Development</a:t>
          </a:r>
          <a:endParaRPr lang="en-NZ" sz="1600" dirty="0"/>
        </a:p>
      </dgm:t>
    </dgm:pt>
    <dgm:pt modelId="{5D1498DF-DBFE-4541-94B6-A242C39DF43B}" type="parTrans" cxnId="{DCDEBEB2-C7DD-4BA0-86E5-2263C228A0D7}">
      <dgm:prSet/>
      <dgm:spPr/>
      <dgm:t>
        <a:bodyPr/>
        <a:lstStyle/>
        <a:p>
          <a:endParaRPr lang="en-US"/>
        </a:p>
      </dgm:t>
    </dgm:pt>
    <dgm:pt modelId="{1988027E-46EB-4737-98C8-F90E0E8946EB}" type="sibTrans" cxnId="{DCDEBEB2-C7DD-4BA0-86E5-2263C228A0D7}">
      <dgm:prSet/>
      <dgm:spPr/>
      <dgm:t>
        <a:bodyPr/>
        <a:lstStyle/>
        <a:p>
          <a:endParaRPr lang="en-US"/>
        </a:p>
      </dgm:t>
    </dgm:pt>
    <dgm:pt modelId="{6A7A2AA1-7E12-469B-B3C3-BFDD3CE83452}">
      <dgm:prSet custT="1"/>
      <dgm:spPr/>
      <dgm:t>
        <a:bodyPr/>
        <a:lstStyle/>
        <a:p>
          <a:r>
            <a:rPr lang="en-US" sz="1600" dirty="0"/>
            <a:t>Self-sustaining Marae and Papakainga</a:t>
          </a:r>
          <a:endParaRPr lang="en-NZ" sz="1600" dirty="0"/>
        </a:p>
      </dgm:t>
    </dgm:pt>
    <dgm:pt modelId="{A335BE36-3E37-435A-BDFC-7C159E4263DD}" type="parTrans" cxnId="{D446248E-A886-4229-8ADF-718F65022B78}">
      <dgm:prSet/>
      <dgm:spPr/>
      <dgm:t>
        <a:bodyPr/>
        <a:lstStyle/>
        <a:p>
          <a:endParaRPr lang="en-US"/>
        </a:p>
      </dgm:t>
    </dgm:pt>
    <dgm:pt modelId="{576228F9-27B3-491A-93D2-D0E9231FD07A}" type="sibTrans" cxnId="{D446248E-A886-4229-8ADF-718F65022B78}">
      <dgm:prSet/>
      <dgm:spPr/>
      <dgm:t>
        <a:bodyPr/>
        <a:lstStyle/>
        <a:p>
          <a:endParaRPr lang="en-US"/>
        </a:p>
      </dgm:t>
    </dgm:pt>
    <dgm:pt modelId="{51F25C32-7452-46B1-B2BB-14AA3B1E96FB}" type="pres">
      <dgm:prSet presAssocID="{E794274A-35DC-42B0-9E97-B560C26243A2}" presName="linear" presStyleCnt="0">
        <dgm:presLayoutVars>
          <dgm:animLvl val="lvl"/>
          <dgm:resizeHandles val="exact"/>
        </dgm:presLayoutVars>
      </dgm:prSet>
      <dgm:spPr/>
    </dgm:pt>
    <dgm:pt modelId="{D2F06041-1B3E-4564-A56E-79DCA061F071}" type="pres">
      <dgm:prSet presAssocID="{0B6727A0-649A-4D1A-8994-F362C09C8BB7}" presName="parentText" presStyleLbl="node1" presStyleIdx="0" presStyleCnt="2">
        <dgm:presLayoutVars>
          <dgm:chMax val="0"/>
          <dgm:bulletEnabled val="1"/>
        </dgm:presLayoutVars>
      </dgm:prSet>
      <dgm:spPr/>
    </dgm:pt>
    <dgm:pt modelId="{B6B9CED1-E8DC-4766-8956-64833840A8D9}" type="pres">
      <dgm:prSet presAssocID="{0B6727A0-649A-4D1A-8994-F362C09C8BB7}" presName="childText" presStyleLbl="revTx" presStyleIdx="0" presStyleCnt="2">
        <dgm:presLayoutVars>
          <dgm:bulletEnabled val="1"/>
        </dgm:presLayoutVars>
      </dgm:prSet>
      <dgm:spPr/>
    </dgm:pt>
    <dgm:pt modelId="{4C9A58D9-1BC1-4A57-BAC1-B26001977304}" type="pres">
      <dgm:prSet presAssocID="{6478231E-F697-4690-A858-20CD86BDCE2E}" presName="parentText" presStyleLbl="node1" presStyleIdx="1" presStyleCnt="2">
        <dgm:presLayoutVars>
          <dgm:chMax val="0"/>
          <dgm:bulletEnabled val="1"/>
        </dgm:presLayoutVars>
      </dgm:prSet>
      <dgm:spPr/>
    </dgm:pt>
    <dgm:pt modelId="{788AC88F-6EF6-4436-ACA4-64277741110B}" type="pres">
      <dgm:prSet presAssocID="{6478231E-F697-4690-A858-20CD86BDCE2E}" presName="childText" presStyleLbl="revTx" presStyleIdx="1" presStyleCnt="2">
        <dgm:presLayoutVars>
          <dgm:bulletEnabled val="1"/>
        </dgm:presLayoutVars>
      </dgm:prSet>
      <dgm:spPr/>
    </dgm:pt>
  </dgm:ptLst>
  <dgm:cxnLst>
    <dgm:cxn modelId="{741A5F73-6344-46A6-831E-260334CE0E1D}" type="presOf" srcId="{6A7A2AA1-7E12-469B-B3C3-BFDD3CE83452}" destId="{788AC88F-6EF6-4436-ACA4-64277741110B}" srcOrd="0" destOrd="2" presId="urn:microsoft.com/office/officeart/2005/8/layout/vList2"/>
    <dgm:cxn modelId="{13CE3B2C-A195-41D3-907E-7F347BD7FC74}" type="presOf" srcId="{E794274A-35DC-42B0-9E97-B560C26243A2}" destId="{51F25C32-7452-46B1-B2BB-14AA3B1E96FB}" srcOrd="0" destOrd="0" presId="urn:microsoft.com/office/officeart/2005/8/layout/vList2"/>
    <dgm:cxn modelId="{90948F54-5728-420F-A581-242A430B3DAA}" type="presOf" srcId="{FC0346D1-3439-4096-91F4-640CCA481AFB}" destId="{788AC88F-6EF6-4436-ACA4-64277741110B}" srcOrd="0" destOrd="1" presId="urn:microsoft.com/office/officeart/2005/8/layout/vList2"/>
    <dgm:cxn modelId="{B199D2F4-CA63-4BE1-B6D0-C01375E4CBD1}" type="presOf" srcId="{37CD983B-FA49-444C-9002-5D0CC019F981}" destId="{B6B9CED1-E8DC-4766-8956-64833840A8D9}" srcOrd="0" destOrd="0" presId="urn:microsoft.com/office/officeart/2005/8/layout/vList2"/>
    <dgm:cxn modelId="{69475EA7-0511-4EDA-AB3E-55845AED84F1}" srcId="{6478231E-F697-4690-A858-20CD86BDCE2E}" destId="{6F7968B7-60A7-4A2E-AC9A-F585929AADB6}" srcOrd="0" destOrd="0" parTransId="{0D739D45-58D1-45AC-9C5E-1FEAC15D70E5}" sibTransId="{828CBFFE-B888-4BFF-BF12-2EA6EEE907AF}"/>
    <dgm:cxn modelId="{E26EF75A-4987-4EB1-A038-E8435D888698}" srcId="{6478231E-F697-4690-A858-20CD86BDCE2E}" destId="{FC0346D1-3439-4096-91F4-640CCA481AFB}" srcOrd="1" destOrd="0" parTransId="{8916FA4B-F5F0-493B-8FE6-5C9AD3BC4F1F}" sibTransId="{538918C8-CE98-49FA-B083-7137DF87485E}"/>
    <dgm:cxn modelId="{18461BAD-7EAC-4B2A-BEAB-F11307C1BAFC}" type="presOf" srcId="{8E04480E-D48E-4889-ABA2-3D02F12D3B9C}" destId="{B6B9CED1-E8DC-4766-8956-64833840A8D9}" srcOrd="0" destOrd="1" presId="urn:microsoft.com/office/officeart/2005/8/layout/vList2"/>
    <dgm:cxn modelId="{D446248E-A886-4229-8ADF-718F65022B78}" srcId="{6478231E-F697-4690-A858-20CD86BDCE2E}" destId="{6A7A2AA1-7E12-469B-B3C3-BFDD3CE83452}" srcOrd="2" destOrd="0" parTransId="{A335BE36-3E37-435A-BDFC-7C159E4263DD}" sibTransId="{576228F9-27B3-491A-93D2-D0E9231FD07A}"/>
    <dgm:cxn modelId="{0D7D4ABA-340A-40F4-A2A2-D346CE2077EF}" type="presOf" srcId="{6F7968B7-60A7-4A2E-AC9A-F585929AADB6}" destId="{788AC88F-6EF6-4436-ACA4-64277741110B}" srcOrd="0" destOrd="0" presId="urn:microsoft.com/office/officeart/2005/8/layout/vList2"/>
    <dgm:cxn modelId="{577C13A7-2CB7-4B7F-A1EC-68FB5B527ED1}" srcId="{0B6727A0-649A-4D1A-8994-F362C09C8BB7}" destId="{A6AFEDDC-71E2-4034-89B6-EF5A17123FC7}" srcOrd="2" destOrd="0" parTransId="{834F6162-5AF4-40FF-9BA1-E8671E2125FA}" sibTransId="{A5D1CEBC-3849-4E23-ABB6-AC99C8274E71}"/>
    <dgm:cxn modelId="{DCDEBEB2-C7DD-4BA0-86E5-2263C228A0D7}" srcId="{0B6727A0-649A-4D1A-8994-F362C09C8BB7}" destId="{8E04480E-D48E-4889-ABA2-3D02F12D3B9C}" srcOrd="1" destOrd="0" parTransId="{5D1498DF-DBFE-4541-94B6-A242C39DF43B}" sibTransId="{1988027E-46EB-4737-98C8-F90E0E8946EB}"/>
    <dgm:cxn modelId="{858F05F3-C6FD-43D6-834C-12F44357584D}" type="presOf" srcId="{A6AFEDDC-71E2-4034-89B6-EF5A17123FC7}" destId="{B6B9CED1-E8DC-4766-8956-64833840A8D9}" srcOrd="0" destOrd="2" presId="urn:microsoft.com/office/officeart/2005/8/layout/vList2"/>
    <dgm:cxn modelId="{36FB3268-C9AD-443B-921C-F900C00400A9}" srcId="{E794274A-35DC-42B0-9E97-B560C26243A2}" destId="{6478231E-F697-4690-A858-20CD86BDCE2E}" srcOrd="1" destOrd="0" parTransId="{5B7A6B52-06B5-4518-9484-52ADAFE3B122}" sibTransId="{C5864874-566B-44D0-9E1E-2EB10EAE0DE8}"/>
    <dgm:cxn modelId="{881478D6-5293-4B0C-BEFB-5C5F4B97D6C2}" type="presOf" srcId="{0B6727A0-649A-4D1A-8994-F362C09C8BB7}" destId="{D2F06041-1B3E-4564-A56E-79DCA061F071}" srcOrd="0" destOrd="0" presId="urn:microsoft.com/office/officeart/2005/8/layout/vList2"/>
    <dgm:cxn modelId="{1DC06BDE-34EA-4F0A-99D5-2C4B9A290DFC}" srcId="{0B6727A0-649A-4D1A-8994-F362C09C8BB7}" destId="{37CD983B-FA49-444C-9002-5D0CC019F981}" srcOrd="0" destOrd="0" parTransId="{41C34E96-6B9F-40BC-9528-ECE8252623B3}" sibTransId="{1E8D93C4-067A-4FC3-9BB8-C500B9B0724D}"/>
    <dgm:cxn modelId="{291F8B8A-2261-47B1-98FE-1686EBF8BBE3}" srcId="{E794274A-35DC-42B0-9E97-B560C26243A2}" destId="{0B6727A0-649A-4D1A-8994-F362C09C8BB7}" srcOrd="0" destOrd="0" parTransId="{7E9BB0CC-679E-4066-997B-015C043EB4DF}" sibTransId="{3D27AC0B-4E31-43D3-AEF1-5FA7D4051395}"/>
    <dgm:cxn modelId="{D68C2916-81BE-4E0E-AC15-66428A2FEEE1}" type="presOf" srcId="{6478231E-F697-4690-A858-20CD86BDCE2E}" destId="{4C9A58D9-1BC1-4A57-BAC1-B26001977304}" srcOrd="0" destOrd="0" presId="urn:microsoft.com/office/officeart/2005/8/layout/vList2"/>
    <dgm:cxn modelId="{D8F99F3F-9B9F-4656-BA9A-802B6784FBAF}" type="presParOf" srcId="{51F25C32-7452-46B1-B2BB-14AA3B1E96FB}" destId="{D2F06041-1B3E-4564-A56E-79DCA061F071}" srcOrd="0" destOrd="0" presId="urn:microsoft.com/office/officeart/2005/8/layout/vList2"/>
    <dgm:cxn modelId="{B2B710C9-F503-4DF6-BB9E-6DD1F57CBE8F}" type="presParOf" srcId="{51F25C32-7452-46B1-B2BB-14AA3B1E96FB}" destId="{B6B9CED1-E8DC-4766-8956-64833840A8D9}" srcOrd="1" destOrd="0" presId="urn:microsoft.com/office/officeart/2005/8/layout/vList2"/>
    <dgm:cxn modelId="{3A01C922-A720-49BF-BB22-D594FCFE9C23}" type="presParOf" srcId="{51F25C32-7452-46B1-B2BB-14AA3B1E96FB}" destId="{4C9A58D9-1BC1-4A57-BAC1-B26001977304}" srcOrd="2" destOrd="0" presId="urn:microsoft.com/office/officeart/2005/8/layout/vList2"/>
    <dgm:cxn modelId="{E212EAD9-8583-4C6D-A809-65895F099ED6}" type="presParOf" srcId="{51F25C32-7452-46B1-B2BB-14AA3B1E96FB}" destId="{788AC88F-6EF6-4436-ACA4-64277741110B}"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94274A-35DC-42B0-9E97-B560C26243A2}"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203AAFEE-EB31-45CB-AEB6-0E3089556C42}">
      <dgm:prSet phldrT="[Text]"/>
      <dgm:spPr/>
      <dgm:t>
        <a:bodyPr/>
        <a:lstStyle/>
        <a:p>
          <a:r>
            <a:rPr lang="en-NZ" b="1" dirty="0"/>
            <a:t>Water</a:t>
          </a:r>
          <a:endParaRPr lang="en-US" b="1" dirty="0"/>
        </a:p>
      </dgm:t>
    </dgm:pt>
    <dgm:pt modelId="{BD36F2C4-6D07-4ADA-AE5B-35100314C004}" type="parTrans" cxnId="{82047F91-32BB-4274-B93A-7665682468A3}">
      <dgm:prSet/>
      <dgm:spPr/>
      <dgm:t>
        <a:bodyPr/>
        <a:lstStyle/>
        <a:p>
          <a:endParaRPr lang="en-US"/>
        </a:p>
      </dgm:t>
    </dgm:pt>
    <dgm:pt modelId="{C7A3732D-AE03-420A-94B4-294AEDB887B4}" type="sibTrans" cxnId="{82047F91-32BB-4274-B93A-7665682468A3}">
      <dgm:prSet/>
      <dgm:spPr/>
      <dgm:t>
        <a:bodyPr/>
        <a:lstStyle/>
        <a:p>
          <a:endParaRPr lang="en-US"/>
        </a:p>
      </dgm:t>
    </dgm:pt>
    <dgm:pt modelId="{19088E26-A819-4E2F-9EFE-922E8AC61DC7}">
      <dgm:prSet phldrT="[Text]"/>
      <dgm:spPr/>
      <dgm:t>
        <a:bodyPr/>
        <a:lstStyle/>
        <a:p>
          <a:r>
            <a:rPr lang="en-NZ" dirty="0"/>
            <a:t>Geothermal water</a:t>
          </a:r>
          <a:endParaRPr lang="en-US" dirty="0"/>
        </a:p>
      </dgm:t>
    </dgm:pt>
    <dgm:pt modelId="{A19CA7B5-9311-43C4-9979-70A5FAEF14D7}" type="parTrans" cxnId="{6E31F665-EEDE-4EFD-BC25-200FB77A46A6}">
      <dgm:prSet/>
      <dgm:spPr/>
      <dgm:t>
        <a:bodyPr/>
        <a:lstStyle/>
        <a:p>
          <a:endParaRPr lang="en-US"/>
        </a:p>
      </dgm:t>
    </dgm:pt>
    <dgm:pt modelId="{23AD046B-3495-4D09-B325-F04057541993}" type="sibTrans" cxnId="{6E31F665-EEDE-4EFD-BC25-200FB77A46A6}">
      <dgm:prSet/>
      <dgm:spPr/>
      <dgm:t>
        <a:bodyPr/>
        <a:lstStyle/>
        <a:p>
          <a:endParaRPr lang="en-US"/>
        </a:p>
      </dgm:t>
    </dgm:pt>
    <dgm:pt modelId="{BE11493A-CF5B-4471-9487-92EF3239BE90}">
      <dgm:prSet phldrT="[Text]"/>
      <dgm:spPr/>
      <dgm:t>
        <a:bodyPr/>
        <a:lstStyle/>
        <a:p>
          <a:r>
            <a:rPr lang="en-US" dirty="0"/>
            <a:t>Wetlands</a:t>
          </a:r>
        </a:p>
      </dgm:t>
    </dgm:pt>
    <dgm:pt modelId="{99F83EF2-1C10-422F-94A7-97F1DBAA5520}" type="parTrans" cxnId="{965CF4A6-F1D3-4186-AD81-BF9955F3C7C1}">
      <dgm:prSet/>
      <dgm:spPr/>
      <dgm:t>
        <a:bodyPr/>
        <a:lstStyle/>
        <a:p>
          <a:endParaRPr lang="en-US"/>
        </a:p>
      </dgm:t>
    </dgm:pt>
    <dgm:pt modelId="{014BDC62-CBC9-4663-B318-00F21158216F}" type="sibTrans" cxnId="{965CF4A6-F1D3-4186-AD81-BF9955F3C7C1}">
      <dgm:prSet/>
      <dgm:spPr/>
      <dgm:t>
        <a:bodyPr/>
        <a:lstStyle/>
        <a:p>
          <a:endParaRPr lang="en-US"/>
        </a:p>
      </dgm:t>
    </dgm:pt>
    <dgm:pt modelId="{0D2180F7-3316-406C-A6EB-D960DAD3740A}">
      <dgm:prSet/>
      <dgm:spPr/>
      <dgm:t>
        <a:bodyPr/>
        <a:lstStyle/>
        <a:p>
          <a:r>
            <a:rPr lang="en-NZ"/>
            <a:t>Coastal</a:t>
          </a:r>
          <a:endParaRPr lang="en-NZ" dirty="0"/>
        </a:p>
      </dgm:t>
    </dgm:pt>
    <dgm:pt modelId="{9F78A175-C56E-48DC-8EE3-CA9ED55E965A}" type="parTrans" cxnId="{2091A952-4D59-4650-9F9B-D98886AA85B4}">
      <dgm:prSet/>
      <dgm:spPr/>
      <dgm:t>
        <a:bodyPr/>
        <a:lstStyle/>
        <a:p>
          <a:endParaRPr lang="en-US"/>
        </a:p>
      </dgm:t>
    </dgm:pt>
    <dgm:pt modelId="{5397A7AB-6035-400C-899B-31F976462668}" type="sibTrans" cxnId="{2091A952-4D59-4650-9F9B-D98886AA85B4}">
      <dgm:prSet/>
      <dgm:spPr/>
      <dgm:t>
        <a:bodyPr/>
        <a:lstStyle/>
        <a:p>
          <a:endParaRPr lang="en-US"/>
        </a:p>
      </dgm:t>
    </dgm:pt>
    <dgm:pt modelId="{BA37B533-311A-47DF-B427-A455BB399FA0}">
      <dgm:prSet/>
      <dgm:spPr/>
      <dgm:t>
        <a:bodyPr/>
        <a:lstStyle/>
        <a:p>
          <a:r>
            <a:rPr lang="en-US" dirty="0"/>
            <a:t>Fisheries </a:t>
          </a:r>
          <a:endParaRPr lang="en-NZ" dirty="0"/>
        </a:p>
      </dgm:t>
    </dgm:pt>
    <dgm:pt modelId="{E7D65D2C-28FB-44EA-813B-C6886C8F7146}" type="parTrans" cxnId="{F95C782D-B2B8-452B-B9D9-D4D868D7B7BB}">
      <dgm:prSet/>
      <dgm:spPr/>
      <dgm:t>
        <a:bodyPr/>
        <a:lstStyle/>
        <a:p>
          <a:endParaRPr lang="en-US"/>
        </a:p>
      </dgm:t>
    </dgm:pt>
    <dgm:pt modelId="{FB2FAE53-2CA5-49BA-9F72-D11BC09DFF8E}" type="sibTrans" cxnId="{F95C782D-B2B8-452B-B9D9-D4D868D7B7BB}">
      <dgm:prSet/>
      <dgm:spPr/>
      <dgm:t>
        <a:bodyPr/>
        <a:lstStyle/>
        <a:p>
          <a:endParaRPr lang="en-US"/>
        </a:p>
      </dgm:t>
    </dgm:pt>
    <dgm:pt modelId="{6889A131-3588-419A-A35E-8F7E81F2EA95}">
      <dgm:prSet phldrT="[Text]"/>
      <dgm:spPr/>
      <dgm:t>
        <a:bodyPr/>
        <a:lstStyle/>
        <a:p>
          <a:r>
            <a:rPr lang="en-NZ" dirty="0"/>
            <a:t>Freshwater – rivers, streams, aquifers</a:t>
          </a:r>
          <a:endParaRPr lang="en-US" dirty="0"/>
        </a:p>
      </dgm:t>
    </dgm:pt>
    <dgm:pt modelId="{FA748A98-1E64-44DF-A8EE-37F8B62E2B89}" type="parTrans" cxnId="{E2917E50-6FCC-41CC-9FE1-95F6BA7B9765}">
      <dgm:prSet/>
      <dgm:spPr/>
      <dgm:t>
        <a:bodyPr/>
        <a:lstStyle/>
        <a:p>
          <a:endParaRPr lang="en-US"/>
        </a:p>
      </dgm:t>
    </dgm:pt>
    <dgm:pt modelId="{6289D95E-E990-498B-8387-FBFE59D87B1E}" type="sibTrans" cxnId="{E2917E50-6FCC-41CC-9FE1-95F6BA7B9765}">
      <dgm:prSet/>
      <dgm:spPr/>
      <dgm:t>
        <a:bodyPr/>
        <a:lstStyle/>
        <a:p>
          <a:endParaRPr lang="en-US"/>
        </a:p>
      </dgm:t>
    </dgm:pt>
    <dgm:pt modelId="{082A32B2-63E9-4921-ADC1-B179A6D38FC1}" type="pres">
      <dgm:prSet presAssocID="{E794274A-35DC-42B0-9E97-B560C26243A2}" presName="cycle" presStyleCnt="0">
        <dgm:presLayoutVars>
          <dgm:chMax val="1"/>
          <dgm:dir/>
          <dgm:animLvl val="ctr"/>
          <dgm:resizeHandles val="exact"/>
        </dgm:presLayoutVars>
      </dgm:prSet>
      <dgm:spPr/>
    </dgm:pt>
    <dgm:pt modelId="{47E68C04-B329-4404-A06A-23C6876A0AD6}" type="pres">
      <dgm:prSet presAssocID="{203AAFEE-EB31-45CB-AEB6-0E3089556C42}" presName="centerShape" presStyleLbl="node0" presStyleIdx="0" presStyleCnt="1"/>
      <dgm:spPr/>
    </dgm:pt>
    <dgm:pt modelId="{305C6D55-38E4-40D0-9C33-D5D89B26A11B}" type="pres">
      <dgm:prSet presAssocID="{FA748A98-1E64-44DF-A8EE-37F8B62E2B89}" presName="Name9" presStyleLbl="parChTrans1D2" presStyleIdx="0" presStyleCnt="5"/>
      <dgm:spPr/>
    </dgm:pt>
    <dgm:pt modelId="{A2EBACA4-E265-4AAB-92FC-C111797D088F}" type="pres">
      <dgm:prSet presAssocID="{FA748A98-1E64-44DF-A8EE-37F8B62E2B89}" presName="connTx" presStyleLbl="parChTrans1D2" presStyleIdx="0" presStyleCnt="5"/>
      <dgm:spPr/>
    </dgm:pt>
    <dgm:pt modelId="{7C0711C1-1319-4F1E-AE47-4EEFB021F781}" type="pres">
      <dgm:prSet presAssocID="{6889A131-3588-419A-A35E-8F7E81F2EA95}" presName="node" presStyleLbl="node1" presStyleIdx="0" presStyleCnt="5">
        <dgm:presLayoutVars>
          <dgm:bulletEnabled val="1"/>
        </dgm:presLayoutVars>
      </dgm:prSet>
      <dgm:spPr/>
    </dgm:pt>
    <dgm:pt modelId="{8C72F01A-B6C2-4124-A851-CDC2A89CF4DF}" type="pres">
      <dgm:prSet presAssocID="{A19CA7B5-9311-43C4-9979-70A5FAEF14D7}" presName="Name9" presStyleLbl="parChTrans1D2" presStyleIdx="1" presStyleCnt="5"/>
      <dgm:spPr/>
    </dgm:pt>
    <dgm:pt modelId="{CBE86DE9-D644-431C-8B02-C337315B8597}" type="pres">
      <dgm:prSet presAssocID="{A19CA7B5-9311-43C4-9979-70A5FAEF14D7}" presName="connTx" presStyleLbl="parChTrans1D2" presStyleIdx="1" presStyleCnt="5"/>
      <dgm:spPr/>
    </dgm:pt>
    <dgm:pt modelId="{E0858A5A-387D-4C23-B98E-768FC2D8D7AF}" type="pres">
      <dgm:prSet presAssocID="{19088E26-A819-4E2F-9EFE-922E8AC61DC7}" presName="node" presStyleLbl="node1" presStyleIdx="1" presStyleCnt="5">
        <dgm:presLayoutVars>
          <dgm:bulletEnabled val="1"/>
        </dgm:presLayoutVars>
      </dgm:prSet>
      <dgm:spPr/>
    </dgm:pt>
    <dgm:pt modelId="{431F50C2-FB2D-4E09-A680-86E60CE02BA9}" type="pres">
      <dgm:prSet presAssocID="{99F83EF2-1C10-422F-94A7-97F1DBAA5520}" presName="Name9" presStyleLbl="parChTrans1D2" presStyleIdx="2" presStyleCnt="5"/>
      <dgm:spPr/>
    </dgm:pt>
    <dgm:pt modelId="{D4ADC7BC-F63F-43C9-8473-1204DC01491D}" type="pres">
      <dgm:prSet presAssocID="{99F83EF2-1C10-422F-94A7-97F1DBAA5520}" presName="connTx" presStyleLbl="parChTrans1D2" presStyleIdx="2" presStyleCnt="5"/>
      <dgm:spPr/>
    </dgm:pt>
    <dgm:pt modelId="{A8EDCAAD-8C8A-4AB8-A10B-8D970B5B39D9}" type="pres">
      <dgm:prSet presAssocID="{BE11493A-CF5B-4471-9487-92EF3239BE90}" presName="node" presStyleLbl="node1" presStyleIdx="2" presStyleCnt="5">
        <dgm:presLayoutVars>
          <dgm:bulletEnabled val="1"/>
        </dgm:presLayoutVars>
      </dgm:prSet>
      <dgm:spPr/>
    </dgm:pt>
    <dgm:pt modelId="{C0E60BA6-F271-4BD4-A6D0-3F9DE997084C}" type="pres">
      <dgm:prSet presAssocID="{9F78A175-C56E-48DC-8EE3-CA9ED55E965A}" presName="Name9" presStyleLbl="parChTrans1D2" presStyleIdx="3" presStyleCnt="5"/>
      <dgm:spPr/>
    </dgm:pt>
    <dgm:pt modelId="{E77DADCE-DA01-4826-A6D2-676FDD461700}" type="pres">
      <dgm:prSet presAssocID="{9F78A175-C56E-48DC-8EE3-CA9ED55E965A}" presName="connTx" presStyleLbl="parChTrans1D2" presStyleIdx="3" presStyleCnt="5"/>
      <dgm:spPr/>
    </dgm:pt>
    <dgm:pt modelId="{0373C713-6D8C-4F60-833E-D4E2EBC7921A}" type="pres">
      <dgm:prSet presAssocID="{0D2180F7-3316-406C-A6EB-D960DAD3740A}" presName="node" presStyleLbl="node1" presStyleIdx="3" presStyleCnt="5">
        <dgm:presLayoutVars>
          <dgm:bulletEnabled val="1"/>
        </dgm:presLayoutVars>
      </dgm:prSet>
      <dgm:spPr/>
    </dgm:pt>
    <dgm:pt modelId="{CB300F0C-1053-431C-9D81-FCB474752CA5}" type="pres">
      <dgm:prSet presAssocID="{E7D65D2C-28FB-44EA-813B-C6886C8F7146}" presName="Name9" presStyleLbl="parChTrans1D2" presStyleIdx="4" presStyleCnt="5"/>
      <dgm:spPr/>
    </dgm:pt>
    <dgm:pt modelId="{269BFD2D-2CE8-477D-8AA5-9107A9F6F2A7}" type="pres">
      <dgm:prSet presAssocID="{E7D65D2C-28FB-44EA-813B-C6886C8F7146}" presName="connTx" presStyleLbl="parChTrans1D2" presStyleIdx="4" presStyleCnt="5"/>
      <dgm:spPr/>
    </dgm:pt>
    <dgm:pt modelId="{D2808C2D-0D44-4805-9255-02C2B2452ECE}" type="pres">
      <dgm:prSet presAssocID="{BA37B533-311A-47DF-B427-A455BB399FA0}" presName="node" presStyleLbl="node1" presStyleIdx="4" presStyleCnt="5">
        <dgm:presLayoutVars>
          <dgm:bulletEnabled val="1"/>
        </dgm:presLayoutVars>
      </dgm:prSet>
      <dgm:spPr/>
    </dgm:pt>
  </dgm:ptLst>
  <dgm:cxnLst>
    <dgm:cxn modelId="{6E31F665-EEDE-4EFD-BC25-200FB77A46A6}" srcId="{203AAFEE-EB31-45CB-AEB6-0E3089556C42}" destId="{19088E26-A819-4E2F-9EFE-922E8AC61DC7}" srcOrd="1" destOrd="0" parTransId="{A19CA7B5-9311-43C4-9979-70A5FAEF14D7}" sibTransId="{23AD046B-3495-4D09-B325-F04057541993}"/>
    <dgm:cxn modelId="{2B70DF0C-C1A6-45D2-B563-7101EC0C96B0}" type="presOf" srcId="{FA748A98-1E64-44DF-A8EE-37F8B62E2B89}" destId="{305C6D55-38E4-40D0-9C33-D5D89B26A11B}" srcOrd="0" destOrd="0" presId="urn:microsoft.com/office/officeart/2005/8/layout/radial1"/>
    <dgm:cxn modelId="{965CF4A6-F1D3-4186-AD81-BF9955F3C7C1}" srcId="{203AAFEE-EB31-45CB-AEB6-0E3089556C42}" destId="{BE11493A-CF5B-4471-9487-92EF3239BE90}" srcOrd="2" destOrd="0" parTransId="{99F83EF2-1C10-422F-94A7-97F1DBAA5520}" sibTransId="{014BDC62-CBC9-4663-B318-00F21158216F}"/>
    <dgm:cxn modelId="{E2917E50-6FCC-41CC-9FE1-95F6BA7B9765}" srcId="{203AAFEE-EB31-45CB-AEB6-0E3089556C42}" destId="{6889A131-3588-419A-A35E-8F7E81F2EA95}" srcOrd="0" destOrd="0" parTransId="{FA748A98-1E64-44DF-A8EE-37F8B62E2B89}" sibTransId="{6289D95E-E990-498B-8387-FBFE59D87B1E}"/>
    <dgm:cxn modelId="{F95C782D-B2B8-452B-B9D9-D4D868D7B7BB}" srcId="{203AAFEE-EB31-45CB-AEB6-0E3089556C42}" destId="{BA37B533-311A-47DF-B427-A455BB399FA0}" srcOrd="4" destOrd="0" parTransId="{E7D65D2C-28FB-44EA-813B-C6886C8F7146}" sibTransId="{FB2FAE53-2CA5-49BA-9F72-D11BC09DFF8E}"/>
    <dgm:cxn modelId="{82047F91-32BB-4274-B93A-7665682468A3}" srcId="{E794274A-35DC-42B0-9E97-B560C26243A2}" destId="{203AAFEE-EB31-45CB-AEB6-0E3089556C42}" srcOrd="0" destOrd="0" parTransId="{BD36F2C4-6D07-4ADA-AE5B-35100314C004}" sibTransId="{C7A3732D-AE03-420A-94B4-294AEDB887B4}"/>
    <dgm:cxn modelId="{1709988D-9257-4E4E-AEF7-0FF456247E55}" type="presOf" srcId="{E7D65D2C-28FB-44EA-813B-C6886C8F7146}" destId="{CB300F0C-1053-431C-9D81-FCB474752CA5}" srcOrd="0" destOrd="0" presId="urn:microsoft.com/office/officeart/2005/8/layout/radial1"/>
    <dgm:cxn modelId="{9FCC7F6D-208C-45EC-9F0C-E5626ECC99E3}" type="presOf" srcId="{6889A131-3588-419A-A35E-8F7E81F2EA95}" destId="{7C0711C1-1319-4F1E-AE47-4EEFB021F781}" srcOrd="0" destOrd="0" presId="urn:microsoft.com/office/officeart/2005/8/layout/radial1"/>
    <dgm:cxn modelId="{2091A952-4D59-4650-9F9B-D98886AA85B4}" srcId="{203AAFEE-EB31-45CB-AEB6-0E3089556C42}" destId="{0D2180F7-3316-406C-A6EB-D960DAD3740A}" srcOrd="3" destOrd="0" parTransId="{9F78A175-C56E-48DC-8EE3-CA9ED55E965A}" sibTransId="{5397A7AB-6035-400C-899B-31F976462668}"/>
    <dgm:cxn modelId="{C1ED82D1-05C6-4457-859E-2D99B8C28E4E}" type="presOf" srcId="{BE11493A-CF5B-4471-9487-92EF3239BE90}" destId="{A8EDCAAD-8C8A-4AB8-A10B-8D970B5B39D9}" srcOrd="0" destOrd="0" presId="urn:microsoft.com/office/officeart/2005/8/layout/radial1"/>
    <dgm:cxn modelId="{E28670AB-4F7C-41BF-BB22-BF39640BC6AC}" type="presOf" srcId="{0D2180F7-3316-406C-A6EB-D960DAD3740A}" destId="{0373C713-6D8C-4F60-833E-D4E2EBC7921A}" srcOrd="0" destOrd="0" presId="urn:microsoft.com/office/officeart/2005/8/layout/radial1"/>
    <dgm:cxn modelId="{ED81CF11-BBAE-4E0B-87F8-B4E001EA7703}" type="presOf" srcId="{FA748A98-1E64-44DF-A8EE-37F8B62E2B89}" destId="{A2EBACA4-E265-4AAB-92FC-C111797D088F}" srcOrd="1" destOrd="0" presId="urn:microsoft.com/office/officeart/2005/8/layout/radial1"/>
    <dgm:cxn modelId="{A755CF5E-33A8-499B-9404-F0F5B124295C}" type="presOf" srcId="{9F78A175-C56E-48DC-8EE3-CA9ED55E965A}" destId="{C0E60BA6-F271-4BD4-A6D0-3F9DE997084C}" srcOrd="0" destOrd="0" presId="urn:microsoft.com/office/officeart/2005/8/layout/radial1"/>
    <dgm:cxn modelId="{E1DB6ABF-277F-4F55-8D69-D6590016CD7A}" type="presOf" srcId="{A19CA7B5-9311-43C4-9979-70A5FAEF14D7}" destId="{8C72F01A-B6C2-4124-A851-CDC2A89CF4DF}" srcOrd="0" destOrd="0" presId="urn:microsoft.com/office/officeart/2005/8/layout/radial1"/>
    <dgm:cxn modelId="{F170481B-80B2-487D-B2CC-D410601489A3}" type="presOf" srcId="{203AAFEE-EB31-45CB-AEB6-0E3089556C42}" destId="{47E68C04-B329-4404-A06A-23C6876A0AD6}" srcOrd="0" destOrd="0" presId="urn:microsoft.com/office/officeart/2005/8/layout/radial1"/>
    <dgm:cxn modelId="{922EAFE2-7A74-4BB8-93C1-B52055D68484}" type="presOf" srcId="{99F83EF2-1C10-422F-94A7-97F1DBAA5520}" destId="{431F50C2-FB2D-4E09-A680-86E60CE02BA9}" srcOrd="0" destOrd="0" presId="urn:microsoft.com/office/officeart/2005/8/layout/radial1"/>
    <dgm:cxn modelId="{49144EB7-D5E2-4C1E-9A34-9D7F286A8E7C}" type="presOf" srcId="{E794274A-35DC-42B0-9E97-B560C26243A2}" destId="{082A32B2-63E9-4921-ADC1-B179A6D38FC1}" srcOrd="0" destOrd="0" presId="urn:microsoft.com/office/officeart/2005/8/layout/radial1"/>
    <dgm:cxn modelId="{5E5A229F-6EAD-4DE1-B29A-5F097C2AF503}" type="presOf" srcId="{E7D65D2C-28FB-44EA-813B-C6886C8F7146}" destId="{269BFD2D-2CE8-477D-8AA5-9107A9F6F2A7}" srcOrd="1" destOrd="0" presId="urn:microsoft.com/office/officeart/2005/8/layout/radial1"/>
    <dgm:cxn modelId="{0F765967-AC5B-4595-90FC-BB1CB23559C5}" type="presOf" srcId="{A19CA7B5-9311-43C4-9979-70A5FAEF14D7}" destId="{CBE86DE9-D644-431C-8B02-C337315B8597}" srcOrd="1" destOrd="0" presId="urn:microsoft.com/office/officeart/2005/8/layout/radial1"/>
    <dgm:cxn modelId="{192EDB8C-7A00-46AA-8615-1984ECA544A5}" type="presOf" srcId="{99F83EF2-1C10-422F-94A7-97F1DBAA5520}" destId="{D4ADC7BC-F63F-43C9-8473-1204DC01491D}" srcOrd="1" destOrd="0" presId="urn:microsoft.com/office/officeart/2005/8/layout/radial1"/>
    <dgm:cxn modelId="{DFFD9775-926D-489B-ACC9-03952D63C861}" type="presOf" srcId="{19088E26-A819-4E2F-9EFE-922E8AC61DC7}" destId="{E0858A5A-387D-4C23-B98E-768FC2D8D7AF}" srcOrd="0" destOrd="0" presId="urn:microsoft.com/office/officeart/2005/8/layout/radial1"/>
    <dgm:cxn modelId="{2427BE5D-995E-4482-9B73-339F469CAD02}" type="presOf" srcId="{BA37B533-311A-47DF-B427-A455BB399FA0}" destId="{D2808C2D-0D44-4805-9255-02C2B2452ECE}" srcOrd="0" destOrd="0" presId="urn:microsoft.com/office/officeart/2005/8/layout/radial1"/>
    <dgm:cxn modelId="{714419BE-F34A-4E10-AEB8-54ADB9003E8D}" type="presOf" srcId="{9F78A175-C56E-48DC-8EE3-CA9ED55E965A}" destId="{E77DADCE-DA01-4826-A6D2-676FDD461700}" srcOrd="1" destOrd="0" presId="urn:microsoft.com/office/officeart/2005/8/layout/radial1"/>
    <dgm:cxn modelId="{2D0AE8BB-326F-432D-BD66-6D304BC1FD21}" type="presParOf" srcId="{082A32B2-63E9-4921-ADC1-B179A6D38FC1}" destId="{47E68C04-B329-4404-A06A-23C6876A0AD6}" srcOrd="0" destOrd="0" presId="urn:microsoft.com/office/officeart/2005/8/layout/radial1"/>
    <dgm:cxn modelId="{5053A053-831B-40CE-97F7-E0880268AC7F}" type="presParOf" srcId="{082A32B2-63E9-4921-ADC1-B179A6D38FC1}" destId="{305C6D55-38E4-40D0-9C33-D5D89B26A11B}" srcOrd="1" destOrd="0" presId="urn:microsoft.com/office/officeart/2005/8/layout/radial1"/>
    <dgm:cxn modelId="{D55B7575-355C-4F02-AEE3-3DAACEB863E9}" type="presParOf" srcId="{305C6D55-38E4-40D0-9C33-D5D89B26A11B}" destId="{A2EBACA4-E265-4AAB-92FC-C111797D088F}" srcOrd="0" destOrd="0" presId="urn:microsoft.com/office/officeart/2005/8/layout/radial1"/>
    <dgm:cxn modelId="{A352B7A0-0107-4096-8915-8494874AC20F}" type="presParOf" srcId="{082A32B2-63E9-4921-ADC1-B179A6D38FC1}" destId="{7C0711C1-1319-4F1E-AE47-4EEFB021F781}" srcOrd="2" destOrd="0" presId="urn:microsoft.com/office/officeart/2005/8/layout/radial1"/>
    <dgm:cxn modelId="{0D3C85FF-EEDD-45BE-BF77-F84A754613E2}" type="presParOf" srcId="{082A32B2-63E9-4921-ADC1-B179A6D38FC1}" destId="{8C72F01A-B6C2-4124-A851-CDC2A89CF4DF}" srcOrd="3" destOrd="0" presId="urn:microsoft.com/office/officeart/2005/8/layout/radial1"/>
    <dgm:cxn modelId="{4241016F-1879-4BA4-A28A-732E450FE90B}" type="presParOf" srcId="{8C72F01A-B6C2-4124-A851-CDC2A89CF4DF}" destId="{CBE86DE9-D644-431C-8B02-C337315B8597}" srcOrd="0" destOrd="0" presId="urn:microsoft.com/office/officeart/2005/8/layout/radial1"/>
    <dgm:cxn modelId="{5C85F39E-C600-41A2-9567-5B13F7A37279}" type="presParOf" srcId="{082A32B2-63E9-4921-ADC1-B179A6D38FC1}" destId="{E0858A5A-387D-4C23-B98E-768FC2D8D7AF}" srcOrd="4" destOrd="0" presId="urn:microsoft.com/office/officeart/2005/8/layout/radial1"/>
    <dgm:cxn modelId="{287055B6-1A7C-4BE7-BAD7-3660FC3C9F9B}" type="presParOf" srcId="{082A32B2-63E9-4921-ADC1-B179A6D38FC1}" destId="{431F50C2-FB2D-4E09-A680-86E60CE02BA9}" srcOrd="5" destOrd="0" presId="urn:microsoft.com/office/officeart/2005/8/layout/radial1"/>
    <dgm:cxn modelId="{5AEC27AC-6CD8-4695-8290-E0974BAE4B3F}" type="presParOf" srcId="{431F50C2-FB2D-4E09-A680-86E60CE02BA9}" destId="{D4ADC7BC-F63F-43C9-8473-1204DC01491D}" srcOrd="0" destOrd="0" presId="urn:microsoft.com/office/officeart/2005/8/layout/radial1"/>
    <dgm:cxn modelId="{1D58CC50-29B6-4D02-9830-FCF841B9B123}" type="presParOf" srcId="{082A32B2-63E9-4921-ADC1-B179A6D38FC1}" destId="{A8EDCAAD-8C8A-4AB8-A10B-8D970B5B39D9}" srcOrd="6" destOrd="0" presId="urn:microsoft.com/office/officeart/2005/8/layout/radial1"/>
    <dgm:cxn modelId="{DD25ADB3-4866-4770-8C49-2757AA74A907}" type="presParOf" srcId="{082A32B2-63E9-4921-ADC1-B179A6D38FC1}" destId="{C0E60BA6-F271-4BD4-A6D0-3F9DE997084C}" srcOrd="7" destOrd="0" presId="urn:microsoft.com/office/officeart/2005/8/layout/radial1"/>
    <dgm:cxn modelId="{5A51D26A-3F27-41ED-8FB6-D61E297BEF63}" type="presParOf" srcId="{C0E60BA6-F271-4BD4-A6D0-3F9DE997084C}" destId="{E77DADCE-DA01-4826-A6D2-676FDD461700}" srcOrd="0" destOrd="0" presId="urn:microsoft.com/office/officeart/2005/8/layout/radial1"/>
    <dgm:cxn modelId="{1B006BEF-56B7-4A66-9A2D-B418CA76F63F}" type="presParOf" srcId="{082A32B2-63E9-4921-ADC1-B179A6D38FC1}" destId="{0373C713-6D8C-4F60-833E-D4E2EBC7921A}" srcOrd="8" destOrd="0" presId="urn:microsoft.com/office/officeart/2005/8/layout/radial1"/>
    <dgm:cxn modelId="{366A6447-D07A-4FCD-AAC1-30908C04472F}" type="presParOf" srcId="{082A32B2-63E9-4921-ADC1-B179A6D38FC1}" destId="{CB300F0C-1053-431C-9D81-FCB474752CA5}" srcOrd="9" destOrd="0" presId="urn:microsoft.com/office/officeart/2005/8/layout/radial1"/>
    <dgm:cxn modelId="{DF11D0CF-F3DB-43FF-A9FD-3C6CE40AAC73}" type="presParOf" srcId="{CB300F0C-1053-431C-9D81-FCB474752CA5}" destId="{269BFD2D-2CE8-477D-8AA5-9107A9F6F2A7}" srcOrd="0" destOrd="0" presId="urn:microsoft.com/office/officeart/2005/8/layout/radial1"/>
    <dgm:cxn modelId="{DF080E23-4DF0-4FA6-B969-73D8127A95F3}" type="presParOf" srcId="{082A32B2-63E9-4921-ADC1-B179A6D38FC1}" destId="{D2808C2D-0D44-4805-9255-02C2B2452ECE}"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F531CD-AE8F-47CD-860C-E63F6B9CB568}" type="doc">
      <dgm:prSet loTypeId="urn:microsoft.com/office/officeart/2005/8/layout/hList1" loCatId="list" qsTypeId="urn:microsoft.com/office/officeart/2005/8/quickstyle/simple1" qsCatId="simple" csTypeId="urn:microsoft.com/office/officeart/2005/8/colors/accent1_3" csCatId="accent1" phldr="1"/>
      <dgm:spPr/>
      <dgm:t>
        <a:bodyPr/>
        <a:lstStyle/>
        <a:p>
          <a:endParaRPr lang="en-US"/>
        </a:p>
      </dgm:t>
    </dgm:pt>
    <dgm:pt modelId="{8626FFF9-348B-482A-9EA8-58857C0576D0}">
      <dgm:prSet phldrT="[Text]" custT="1"/>
      <dgm:spPr/>
      <dgm:t>
        <a:bodyPr/>
        <a:lstStyle/>
        <a:p>
          <a:r>
            <a:rPr lang="en-US" sz="1600" dirty="0"/>
            <a:t>All Water Topics</a:t>
          </a:r>
        </a:p>
      </dgm:t>
    </dgm:pt>
    <dgm:pt modelId="{39AB0761-0DC6-4287-BC7F-99054C45FE92}" type="parTrans" cxnId="{BFA8F82B-AD07-4572-AF3B-073E1297F37A}">
      <dgm:prSet/>
      <dgm:spPr/>
      <dgm:t>
        <a:bodyPr/>
        <a:lstStyle/>
        <a:p>
          <a:endParaRPr lang="en-US"/>
        </a:p>
      </dgm:t>
    </dgm:pt>
    <dgm:pt modelId="{4187AB2D-D847-46E9-A220-EA76C102B62B}" type="sibTrans" cxnId="{BFA8F82B-AD07-4572-AF3B-073E1297F37A}">
      <dgm:prSet/>
      <dgm:spPr/>
      <dgm:t>
        <a:bodyPr/>
        <a:lstStyle/>
        <a:p>
          <a:endParaRPr lang="en-US"/>
        </a:p>
      </dgm:t>
    </dgm:pt>
    <dgm:pt modelId="{958D63D1-8A39-4C8B-9B6A-F49824E367A9}">
      <dgm:prSet phldrT="[Text]" custT="1"/>
      <dgm:spPr/>
      <dgm:t>
        <a:bodyPr/>
        <a:lstStyle/>
        <a:p>
          <a:r>
            <a:rPr lang="en-US" sz="1600" b="1" dirty="0"/>
            <a:t>Start preparing now to implement NPS Freshwater</a:t>
          </a:r>
        </a:p>
      </dgm:t>
    </dgm:pt>
    <dgm:pt modelId="{93AA3FA9-ED26-4A28-9C7F-EF0FD774928A}" type="parTrans" cxnId="{A967BA0F-94CE-48E1-B8B4-EA5A48F2A2DD}">
      <dgm:prSet/>
      <dgm:spPr/>
      <dgm:t>
        <a:bodyPr/>
        <a:lstStyle/>
        <a:p>
          <a:endParaRPr lang="en-US"/>
        </a:p>
      </dgm:t>
    </dgm:pt>
    <dgm:pt modelId="{8815EE60-5243-4F61-BDA0-5C97782CA306}" type="sibTrans" cxnId="{A967BA0F-94CE-48E1-B8B4-EA5A48F2A2DD}">
      <dgm:prSet/>
      <dgm:spPr/>
      <dgm:t>
        <a:bodyPr/>
        <a:lstStyle/>
        <a:p>
          <a:endParaRPr lang="en-US"/>
        </a:p>
      </dgm:t>
    </dgm:pt>
    <dgm:pt modelId="{74115488-50ED-4CFE-9289-8010FBDCB158}">
      <dgm:prSet phldrT="[Text]" custT="1"/>
      <dgm:spPr/>
      <dgm:t>
        <a:bodyPr/>
        <a:lstStyle/>
        <a:p>
          <a:r>
            <a:rPr lang="en-US" sz="1600" b="1" dirty="0"/>
            <a:t>Holistic / Integrated Management</a:t>
          </a:r>
        </a:p>
      </dgm:t>
    </dgm:pt>
    <dgm:pt modelId="{9C4B0634-AB84-4836-97BE-ABF76E065556}" type="parTrans" cxnId="{DC1BDF37-1428-4B2F-A132-79B17E21F45D}">
      <dgm:prSet/>
      <dgm:spPr/>
      <dgm:t>
        <a:bodyPr/>
        <a:lstStyle/>
        <a:p>
          <a:endParaRPr lang="en-US"/>
        </a:p>
      </dgm:t>
    </dgm:pt>
    <dgm:pt modelId="{EB8C44DF-C5EF-4ED1-97BB-3E5F059F99CD}" type="sibTrans" cxnId="{DC1BDF37-1428-4B2F-A132-79B17E21F45D}">
      <dgm:prSet/>
      <dgm:spPr/>
      <dgm:t>
        <a:bodyPr/>
        <a:lstStyle/>
        <a:p>
          <a:endParaRPr lang="en-US"/>
        </a:p>
      </dgm:t>
    </dgm:pt>
    <dgm:pt modelId="{3B527EDD-E354-444E-9B84-FC8C66D75443}">
      <dgm:prSet phldrT="[Text]" custT="1"/>
      <dgm:spPr/>
      <dgm:t>
        <a:bodyPr/>
        <a:lstStyle/>
        <a:p>
          <a:r>
            <a:rPr lang="en-US" sz="1600" b="1" dirty="0"/>
            <a:t>Develop Monitoring Programme</a:t>
          </a:r>
        </a:p>
      </dgm:t>
    </dgm:pt>
    <dgm:pt modelId="{182D0E90-8BC7-4946-AB14-B19CF1D87D31}" type="parTrans" cxnId="{8BD29034-7789-4D94-A318-CC19C573C785}">
      <dgm:prSet/>
      <dgm:spPr/>
      <dgm:t>
        <a:bodyPr/>
        <a:lstStyle/>
        <a:p>
          <a:endParaRPr lang="en-US"/>
        </a:p>
      </dgm:t>
    </dgm:pt>
    <dgm:pt modelId="{82AEFBE3-8F87-40D8-B95F-74CC623EEF2D}" type="sibTrans" cxnId="{8BD29034-7789-4D94-A318-CC19C573C785}">
      <dgm:prSet/>
      <dgm:spPr/>
      <dgm:t>
        <a:bodyPr/>
        <a:lstStyle/>
        <a:p>
          <a:endParaRPr lang="en-US"/>
        </a:p>
      </dgm:t>
    </dgm:pt>
    <dgm:pt modelId="{4D4FF92B-DFA2-4818-8658-5623F606979F}">
      <dgm:prSet phldrT="[Text]" custT="1"/>
      <dgm:spPr/>
      <dgm:t>
        <a:bodyPr/>
        <a:lstStyle/>
        <a:p>
          <a:r>
            <a:rPr lang="en-US" sz="1600" dirty="0"/>
            <a:t>Freshwater-specific</a:t>
          </a:r>
        </a:p>
      </dgm:t>
    </dgm:pt>
    <dgm:pt modelId="{D68787A0-F84F-4F54-B17D-94BB6D7F8AE1}" type="parTrans" cxnId="{13E342A5-311C-4274-960A-0A4810CF0472}">
      <dgm:prSet/>
      <dgm:spPr/>
      <dgm:t>
        <a:bodyPr/>
        <a:lstStyle/>
        <a:p>
          <a:endParaRPr lang="en-US"/>
        </a:p>
      </dgm:t>
    </dgm:pt>
    <dgm:pt modelId="{899B1666-A19C-47D4-9954-A80E8EEEBFF1}" type="sibTrans" cxnId="{13E342A5-311C-4274-960A-0A4810CF0472}">
      <dgm:prSet/>
      <dgm:spPr/>
      <dgm:t>
        <a:bodyPr/>
        <a:lstStyle/>
        <a:p>
          <a:endParaRPr lang="en-US"/>
        </a:p>
      </dgm:t>
    </dgm:pt>
    <dgm:pt modelId="{15A00624-A057-499E-BA4A-A9B355447A52}">
      <dgm:prSet phldrT="[Text]" custT="1"/>
      <dgm:spPr/>
      <dgm:t>
        <a:bodyPr/>
        <a:lstStyle/>
        <a:p>
          <a:r>
            <a:rPr lang="en-US" sz="1600" dirty="0"/>
            <a:t>Quantity: Freshwater &amp; Geothermal</a:t>
          </a:r>
        </a:p>
      </dgm:t>
    </dgm:pt>
    <dgm:pt modelId="{4DAD61A9-5F0A-4E7E-814F-BD2B0A642249}" type="parTrans" cxnId="{02DDE5B2-CC49-4DC1-B8C8-B524246D70F0}">
      <dgm:prSet/>
      <dgm:spPr/>
      <dgm:t>
        <a:bodyPr/>
        <a:lstStyle/>
        <a:p>
          <a:endParaRPr lang="en-US"/>
        </a:p>
      </dgm:t>
    </dgm:pt>
    <dgm:pt modelId="{A18C1C24-32CF-4C13-8CD5-0BCE7BBB635F}" type="sibTrans" cxnId="{02DDE5B2-CC49-4DC1-B8C8-B524246D70F0}">
      <dgm:prSet/>
      <dgm:spPr/>
      <dgm:t>
        <a:bodyPr/>
        <a:lstStyle/>
        <a:p>
          <a:endParaRPr lang="en-US"/>
        </a:p>
      </dgm:t>
    </dgm:pt>
    <dgm:pt modelId="{2BC2FECC-0650-4631-B6BA-E2D49A40A53A}">
      <dgm:prSet phldrT="[Text]" custT="1"/>
      <dgm:spPr/>
      <dgm:t>
        <a:bodyPr/>
        <a:lstStyle/>
        <a:p>
          <a:r>
            <a:rPr lang="en-US" sz="1600" dirty="0"/>
            <a:t>Quality: Freshwater, Geothermal &amp; Coastal </a:t>
          </a:r>
        </a:p>
      </dgm:t>
    </dgm:pt>
    <dgm:pt modelId="{1D6B8C21-BC3F-473C-A7C3-FF23B392DE9C}" type="parTrans" cxnId="{9CE0D9B1-38F0-4541-B80E-F69A2A389E7D}">
      <dgm:prSet/>
      <dgm:spPr/>
      <dgm:t>
        <a:bodyPr/>
        <a:lstStyle/>
        <a:p>
          <a:endParaRPr lang="en-US"/>
        </a:p>
      </dgm:t>
    </dgm:pt>
    <dgm:pt modelId="{DA909C28-D63E-49E3-B1A5-7A266BC47C37}" type="sibTrans" cxnId="{9CE0D9B1-38F0-4541-B80E-F69A2A389E7D}">
      <dgm:prSet/>
      <dgm:spPr/>
      <dgm:t>
        <a:bodyPr/>
        <a:lstStyle/>
        <a:p>
          <a:endParaRPr lang="en-US"/>
        </a:p>
      </dgm:t>
    </dgm:pt>
    <dgm:pt modelId="{CBF89F6F-BD54-4CDD-A0ED-B3824BF38D41}">
      <dgm:prSet phldrT="[Text]" custT="1"/>
      <dgm:spPr/>
      <dgm:t>
        <a:bodyPr/>
        <a:lstStyle/>
        <a:p>
          <a:r>
            <a:rPr lang="en-US" sz="1600" dirty="0"/>
            <a:t>Measure / monitoring cultural health of Tauranga Moana</a:t>
          </a:r>
        </a:p>
      </dgm:t>
    </dgm:pt>
    <dgm:pt modelId="{A4BF8C72-463D-4FFD-AF64-E47FE5CAB3F4}" type="parTrans" cxnId="{395DFB75-D43C-4409-A17E-FA7055AF9654}">
      <dgm:prSet/>
      <dgm:spPr/>
      <dgm:t>
        <a:bodyPr/>
        <a:lstStyle/>
        <a:p>
          <a:endParaRPr lang="en-US"/>
        </a:p>
      </dgm:t>
    </dgm:pt>
    <dgm:pt modelId="{45096BBA-8ACE-48B5-9540-EA7611158289}" type="sibTrans" cxnId="{395DFB75-D43C-4409-A17E-FA7055AF9654}">
      <dgm:prSet/>
      <dgm:spPr/>
      <dgm:t>
        <a:bodyPr/>
        <a:lstStyle/>
        <a:p>
          <a:endParaRPr lang="en-US"/>
        </a:p>
      </dgm:t>
    </dgm:pt>
    <dgm:pt modelId="{A0990BBD-04B1-4AD4-95A2-9A656C947488}">
      <dgm:prSet phldrT="[Text]" custT="1"/>
      <dgm:spPr/>
      <dgm:t>
        <a:bodyPr/>
        <a:lstStyle/>
        <a:p>
          <a:r>
            <a:rPr lang="en-US" sz="1600" dirty="0"/>
            <a:t>How to incorporate values and interests into setting allocation and quality limits</a:t>
          </a:r>
        </a:p>
      </dgm:t>
    </dgm:pt>
    <dgm:pt modelId="{8C8E11E0-576A-468F-920D-0A8859DBDC8A}" type="parTrans" cxnId="{4C08847B-9B05-42FF-8379-491B87A72CD6}">
      <dgm:prSet/>
      <dgm:spPr/>
      <dgm:t>
        <a:bodyPr/>
        <a:lstStyle/>
        <a:p>
          <a:endParaRPr lang="en-US"/>
        </a:p>
      </dgm:t>
    </dgm:pt>
    <dgm:pt modelId="{026EF7FA-7CE0-450A-A080-F1FC38233E19}" type="sibTrans" cxnId="{4C08847B-9B05-42FF-8379-491B87A72CD6}">
      <dgm:prSet/>
      <dgm:spPr/>
      <dgm:t>
        <a:bodyPr/>
        <a:lstStyle/>
        <a:p>
          <a:endParaRPr lang="en-US"/>
        </a:p>
      </dgm:t>
    </dgm:pt>
    <dgm:pt modelId="{39BA43D8-263A-47E0-90ED-596065F3DF9C}">
      <dgm:prSet phldrT="[Text]" custT="1"/>
      <dgm:spPr/>
      <dgm:t>
        <a:bodyPr/>
        <a:lstStyle/>
        <a:p>
          <a:r>
            <a:rPr lang="en-US" sz="1600" dirty="0"/>
            <a:t>Te Mana o Te Wai</a:t>
          </a:r>
        </a:p>
      </dgm:t>
    </dgm:pt>
    <dgm:pt modelId="{A9AB8840-0627-4B45-8A53-337D94C853B9}" type="parTrans" cxnId="{13FEB724-CE99-4F9D-BA15-52508AFA4EAC}">
      <dgm:prSet/>
      <dgm:spPr/>
      <dgm:t>
        <a:bodyPr/>
        <a:lstStyle/>
        <a:p>
          <a:endParaRPr lang="en-US"/>
        </a:p>
      </dgm:t>
    </dgm:pt>
    <dgm:pt modelId="{584EAA1D-FC73-49A1-AB01-BB9729E05EF1}" type="sibTrans" cxnId="{13FEB724-CE99-4F9D-BA15-52508AFA4EAC}">
      <dgm:prSet/>
      <dgm:spPr/>
      <dgm:t>
        <a:bodyPr/>
        <a:lstStyle/>
        <a:p>
          <a:endParaRPr lang="en-US"/>
        </a:p>
      </dgm:t>
    </dgm:pt>
    <dgm:pt modelId="{05E57F5B-E199-4E53-8A64-2DFE53A4583C}">
      <dgm:prSet phldrT="[Text]" custT="1"/>
      <dgm:spPr/>
      <dgm:t>
        <a:bodyPr/>
        <a:lstStyle/>
        <a:p>
          <a:endParaRPr lang="en-US" sz="1600" dirty="0"/>
        </a:p>
      </dgm:t>
    </dgm:pt>
    <dgm:pt modelId="{937255B6-1BD7-4213-AD5B-96495D314A28}" type="parTrans" cxnId="{393F96D4-4FB7-4670-9D5C-6736514DB794}">
      <dgm:prSet/>
      <dgm:spPr/>
      <dgm:t>
        <a:bodyPr/>
        <a:lstStyle/>
        <a:p>
          <a:endParaRPr lang="en-US"/>
        </a:p>
      </dgm:t>
    </dgm:pt>
    <dgm:pt modelId="{A29CCB1B-8EB7-4B57-8743-051938D2F57C}" type="sibTrans" cxnId="{393F96D4-4FB7-4670-9D5C-6736514DB794}">
      <dgm:prSet/>
      <dgm:spPr/>
      <dgm:t>
        <a:bodyPr/>
        <a:lstStyle/>
        <a:p>
          <a:endParaRPr lang="en-US"/>
        </a:p>
      </dgm:t>
    </dgm:pt>
    <dgm:pt modelId="{90AF3C26-5203-4D06-B524-1ABB747582C1}">
      <dgm:prSet phldrT="[Text]" custT="1"/>
      <dgm:spPr/>
      <dgm:t>
        <a:bodyPr/>
        <a:lstStyle/>
        <a:p>
          <a:r>
            <a:rPr lang="en-US" sz="1600" dirty="0"/>
            <a:t>Research + capacity building</a:t>
          </a:r>
        </a:p>
      </dgm:t>
    </dgm:pt>
    <dgm:pt modelId="{0B7F37FE-9009-41FD-97BA-8B6304E3AAD4}" type="parTrans" cxnId="{5E59AE35-CAB7-4F4B-8171-EEE8729293A0}">
      <dgm:prSet/>
      <dgm:spPr/>
      <dgm:t>
        <a:bodyPr/>
        <a:lstStyle/>
        <a:p>
          <a:endParaRPr lang="en-US"/>
        </a:p>
      </dgm:t>
    </dgm:pt>
    <dgm:pt modelId="{5C3C5BBC-0A95-48F9-B255-93C37A8E49E3}" type="sibTrans" cxnId="{5E59AE35-CAB7-4F4B-8171-EEE8729293A0}">
      <dgm:prSet/>
      <dgm:spPr/>
      <dgm:t>
        <a:bodyPr/>
        <a:lstStyle/>
        <a:p>
          <a:endParaRPr lang="en-US"/>
        </a:p>
      </dgm:t>
    </dgm:pt>
    <dgm:pt modelId="{DFE35BA9-4AC9-464B-9F95-EDF600E33E60}" type="pres">
      <dgm:prSet presAssocID="{7EF531CD-AE8F-47CD-860C-E63F6B9CB568}" presName="Name0" presStyleCnt="0">
        <dgm:presLayoutVars>
          <dgm:dir/>
          <dgm:animLvl val="lvl"/>
          <dgm:resizeHandles val="exact"/>
        </dgm:presLayoutVars>
      </dgm:prSet>
      <dgm:spPr/>
    </dgm:pt>
    <dgm:pt modelId="{DD399B4F-C4CC-4307-AC02-FD738BBD3E3D}" type="pres">
      <dgm:prSet presAssocID="{8626FFF9-348B-482A-9EA8-58857C0576D0}" presName="composite" presStyleCnt="0"/>
      <dgm:spPr/>
    </dgm:pt>
    <dgm:pt modelId="{B33DED5C-3134-450A-A677-F1487C1F26E4}" type="pres">
      <dgm:prSet presAssocID="{8626FFF9-348B-482A-9EA8-58857C0576D0}" presName="parTx" presStyleLbl="alignNode1" presStyleIdx="0" presStyleCnt="2">
        <dgm:presLayoutVars>
          <dgm:chMax val="0"/>
          <dgm:chPref val="0"/>
          <dgm:bulletEnabled val="1"/>
        </dgm:presLayoutVars>
      </dgm:prSet>
      <dgm:spPr/>
    </dgm:pt>
    <dgm:pt modelId="{7CC292D2-F1F3-4740-917E-52309D9711CE}" type="pres">
      <dgm:prSet presAssocID="{8626FFF9-348B-482A-9EA8-58857C0576D0}" presName="desTx" presStyleLbl="alignAccFollowNode1" presStyleIdx="0" presStyleCnt="2">
        <dgm:presLayoutVars>
          <dgm:bulletEnabled val="1"/>
        </dgm:presLayoutVars>
      </dgm:prSet>
      <dgm:spPr/>
    </dgm:pt>
    <dgm:pt modelId="{CF01D062-D406-4B2A-9A74-22B1E5DC19C6}" type="pres">
      <dgm:prSet presAssocID="{4187AB2D-D847-46E9-A220-EA76C102B62B}" presName="space" presStyleCnt="0"/>
      <dgm:spPr/>
    </dgm:pt>
    <dgm:pt modelId="{1CCAE955-DD71-4A3D-AF9E-F7EDCACA0B91}" type="pres">
      <dgm:prSet presAssocID="{4D4FF92B-DFA2-4818-8658-5623F606979F}" presName="composite" presStyleCnt="0"/>
      <dgm:spPr/>
    </dgm:pt>
    <dgm:pt modelId="{3A68A0DB-B7EC-41D1-AF49-92A0F770536A}" type="pres">
      <dgm:prSet presAssocID="{4D4FF92B-DFA2-4818-8658-5623F606979F}" presName="parTx" presStyleLbl="alignNode1" presStyleIdx="1" presStyleCnt="2">
        <dgm:presLayoutVars>
          <dgm:chMax val="0"/>
          <dgm:chPref val="0"/>
          <dgm:bulletEnabled val="1"/>
        </dgm:presLayoutVars>
      </dgm:prSet>
      <dgm:spPr/>
    </dgm:pt>
    <dgm:pt modelId="{CD2AC144-6901-429D-A2C8-BFAC79C3AA7C}" type="pres">
      <dgm:prSet presAssocID="{4D4FF92B-DFA2-4818-8658-5623F606979F}" presName="desTx" presStyleLbl="alignAccFollowNode1" presStyleIdx="1" presStyleCnt="2">
        <dgm:presLayoutVars>
          <dgm:bulletEnabled val="1"/>
        </dgm:presLayoutVars>
      </dgm:prSet>
      <dgm:spPr/>
    </dgm:pt>
  </dgm:ptLst>
  <dgm:cxnLst>
    <dgm:cxn modelId="{9CE0D9B1-38F0-4541-B80E-F69A2A389E7D}" srcId="{74115488-50ED-4CFE-9289-8010FBDCB158}" destId="{2BC2FECC-0650-4631-B6BA-E2D49A40A53A}" srcOrd="1" destOrd="0" parTransId="{1D6B8C21-BC3F-473C-A7C3-FF23B392DE9C}" sibTransId="{DA909C28-D63E-49E3-B1A5-7A266BC47C37}"/>
    <dgm:cxn modelId="{EF919963-599C-47B7-88FB-74BCDAF0CC39}" type="presOf" srcId="{CBF89F6F-BD54-4CDD-A0ED-B3824BF38D41}" destId="{7CC292D2-F1F3-4740-917E-52309D9711CE}" srcOrd="0" destOrd="4" presId="urn:microsoft.com/office/officeart/2005/8/layout/hList1"/>
    <dgm:cxn modelId="{D0DCFF0D-8D9F-40A8-A490-B881E33DF620}" type="presOf" srcId="{3B527EDD-E354-444E-9B84-FC8C66D75443}" destId="{7CC292D2-F1F3-4740-917E-52309D9711CE}" srcOrd="0" destOrd="3" presId="urn:microsoft.com/office/officeart/2005/8/layout/hList1"/>
    <dgm:cxn modelId="{1246606F-F443-4982-9FA6-B8168A06FEAD}" type="presOf" srcId="{90AF3C26-5203-4D06-B524-1ABB747582C1}" destId="{CD2AC144-6901-429D-A2C8-BFAC79C3AA7C}" srcOrd="0" destOrd="3" presId="urn:microsoft.com/office/officeart/2005/8/layout/hList1"/>
    <dgm:cxn modelId="{EB13C958-7FDD-4768-8473-9334CDE41E3A}" type="presOf" srcId="{7EF531CD-AE8F-47CD-860C-E63F6B9CB568}" destId="{DFE35BA9-4AC9-464B-9F95-EDF600E33E60}" srcOrd="0" destOrd="0" presId="urn:microsoft.com/office/officeart/2005/8/layout/hList1"/>
    <dgm:cxn modelId="{A8FFC34C-58F8-42D2-94E8-8915822C9897}" type="presOf" srcId="{39BA43D8-263A-47E0-90ED-596065F3DF9C}" destId="{CD2AC144-6901-429D-A2C8-BFAC79C3AA7C}" srcOrd="0" destOrd="1" presId="urn:microsoft.com/office/officeart/2005/8/layout/hList1"/>
    <dgm:cxn modelId="{98B5D802-13DE-4237-8D1C-B2A059DC7D82}" type="presOf" srcId="{05E57F5B-E199-4E53-8A64-2DFE53A4583C}" destId="{CD2AC144-6901-429D-A2C8-BFAC79C3AA7C}" srcOrd="0" destOrd="4" presId="urn:microsoft.com/office/officeart/2005/8/layout/hList1"/>
    <dgm:cxn modelId="{BFA8F82B-AD07-4572-AF3B-073E1297F37A}" srcId="{7EF531CD-AE8F-47CD-860C-E63F6B9CB568}" destId="{8626FFF9-348B-482A-9EA8-58857C0576D0}" srcOrd="0" destOrd="0" parTransId="{39AB0761-0DC6-4287-BC7F-99054C45FE92}" sibTransId="{4187AB2D-D847-46E9-A220-EA76C102B62B}"/>
    <dgm:cxn modelId="{63A1A502-DF46-47CD-9BAC-1F90EACF43D8}" type="presOf" srcId="{958D63D1-8A39-4C8B-9B6A-F49824E367A9}" destId="{CD2AC144-6901-429D-A2C8-BFAC79C3AA7C}" srcOrd="0" destOrd="0" presId="urn:microsoft.com/office/officeart/2005/8/layout/hList1"/>
    <dgm:cxn modelId="{DC1BDF37-1428-4B2F-A132-79B17E21F45D}" srcId="{8626FFF9-348B-482A-9EA8-58857C0576D0}" destId="{74115488-50ED-4CFE-9289-8010FBDCB158}" srcOrd="0" destOrd="0" parTransId="{9C4B0634-AB84-4836-97BE-ABF76E065556}" sibTransId="{EB8C44DF-C5EF-4ED1-97BB-3E5F059F99CD}"/>
    <dgm:cxn modelId="{13FEB724-CE99-4F9D-BA15-52508AFA4EAC}" srcId="{958D63D1-8A39-4C8B-9B6A-F49824E367A9}" destId="{39BA43D8-263A-47E0-90ED-596065F3DF9C}" srcOrd="0" destOrd="0" parTransId="{A9AB8840-0627-4B45-8A53-337D94C853B9}" sibTransId="{584EAA1D-FC73-49A1-AB01-BB9729E05EF1}"/>
    <dgm:cxn modelId="{13E342A5-311C-4274-960A-0A4810CF0472}" srcId="{7EF531CD-AE8F-47CD-860C-E63F6B9CB568}" destId="{4D4FF92B-DFA2-4818-8658-5623F606979F}" srcOrd="1" destOrd="0" parTransId="{D68787A0-F84F-4F54-B17D-94BB6D7F8AE1}" sibTransId="{899B1666-A19C-47D4-9954-A80E8EEEBFF1}"/>
    <dgm:cxn modelId="{5E59AE35-CAB7-4F4B-8171-EEE8729293A0}" srcId="{958D63D1-8A39-4C8B-9B6A-F49824E367A9}" destId="{90AF3C26-5203-4D06-B524-1ABB747582C1}" srcOrd="2" destOrd="0" parTransId="{0B7F37FE-9009-41FD-97BA-8B6304E3AAD4}" sibTransId="{5C3C5BBC-0A95-48F9-B255-93C37A8E49E3}"/>
    <dgm:cxn modelId="{56996DA6-F72A-41F7-8B07-77D65A009A4A}" type="presOf" srcId="{15A00624-A057-499E-BA4A-A9B355447A52}" destId="{7CC292D2-F1F3-4740-917E-52309D9711CE}" srcOrd="0" destOrd="1" presId="urn:microsoft.com/office/officeart/2005/8/layout/hList1"/>
    <dgm:cxn modelId="{A967BA0F-94CE-48E1-B8B4-EA5A48F2A2DD}" srcId="{4D4FF92B-DFA2-4818-8658-5623F606979F}" destId="{958D63D1-8A39-4C8B-9B6A-F49824E367A9}" srcOrd="0" destOrd="0" parTransId="{93AA3FA9-ED26-4A28-9C7F-EF0FD774928A}" sibTransId="{8815EE60-5243-4F61-BDA0-5C97782CA306}"/>
    <dgm:cxn modelId="{8BD29034-7789-4D94-A318-CC19C573C785}" srcId="{8626FFF9-348B-482A-9EA8-58857C0576D0}" destId="{3B527EDD-E354-444E-9B84-FC8C66D75443}" srcOrd="1" destOrd="0" parTransId="{182D0E90-8BC7-4946-AB14-B19CF1D87D31}" sibTransId="{82AEFBE3-8F87-40D8-B95F-74CC623EEF2D}"/>
    <dgm:cxn modelId="{395DFB75-D43C-4409-A17E-FA7055AF9654}" srcId="{3B527EDD-E354-444E-9B84-FC8C66D75443}" destId="{CBF89F6F-BD54-4CDD-A0ED-B3824BF38D41}" srcOrd="0" destOrd="0" parTransId="{A4BF8C72-463D-4FFD-AF64-E47FE5CAB3F4}" sibTransId="{45096BBA-8ACE-48B5-9540-EA7611158289}"/>
    <dgm:cxn modelId="{CF8E681F-42DB-40B1-ABE1-A7CC1C12F2CA}" type="presOf" srcId="{2BC2FECC-0650-4631-B6BA-E2D49A40A53A}" destId="{7CC292D2-F1F3-4740-917E-52309D9711CE}" srcOrd="0" destOrd="2" presId="urn:microsoft.com/office/officeart/2005/8/layout/hList1"/>
    <dgm:cxn modelId="{356CE690-1DA6-465C-ABD9-CBE834B8892C}" type="presOf" srcId="{A0990BBD-04B1-4AD4-95A2-9A656C947488}" destId="{CD2AC144-6901-429D-A2C8-BFAC79C3AA7C}" srcOrd="0" destOrd="2" presId="urn:microsoft.com/office/officeart/2005/8/layout/hList1"/>
    <dgm:cxn modelId="{02DDE5B2-CC49-4DC1-B8C8-B524246D70F0}" srcId="{74115488-50ED-4CFE-9289-8010FBDCB158}" destId="{15A00624-A057-499E-BA4A-A9B355447A52}" srcOrd="0" destOrd="0" parTransId="{4DAD61A9-5F0A-4E7E-814F-BD2B0A642249}" sibTransId="{A18C1C24-32CF-4C13-8CD5-0BCE7BBB635F}"/>
    <dgm:cxn modelId="{4C08847B-9B05-42FF-8379-491B87A72CD6}" srcId="{958D63D1-8A39-4C8B-9B6A-F49824E367A9}" destId="{A0990BBD-04B1-4AD4-95A2-9A656C947488}" srcOrd="1" destOrd="0" parTransId="{8C8E11E0-576A-468F-920D-0A8859DBDC8A}" sibTransId="{026EF7FA-7CE0-450A-A080-F1FC38233E19}"/>
    <dgm:cxn modelId="{393F96D4-4FB7-4670-9D5C-6736514DB794}" srcId="{958D63D1-8A39-4C8B-9B6A-F49824E367A9}" destId="{05E57F5B-E199-4E53-8A64-2DFE53A4583C}" srcOrd="3" destOrd="0" parTransId="{937255B6-1BD7-4213-AD5B-96495D314A28}" sibTransId="{A29CCB1B-8EB7-4B57-8743-051938D2F57C}"/>
    <dgm:cxn modelId="{FFA4FCED-8C7F-4D7D-A69E-A78FA0C41044}" type="presOf" srcId="{4D4FF92B-DFA2-4818-8658-5623F606979F}" destId="{3A68A0DB-B7EC-41D1-AF49-92A0F770536A}" srcOrd="0" destOrd="0" presId="urn:microsoft.com/office/officeart/2005/8/layout/hList1"/>
    <dgm:cxn modelId="{9C1E698B-552C-40FB-9B70-9580A7BB9B7C}" type="presOf" srcId="{74115488-50ED-4CFE-9289-8010FBDCB158}" destId="{7CC292D2-F1F3-4740-917E-52309D9711CE}" srcOrd="0" destOrd="0" presId="urn:microsoft.com/office/officeart/2005/8/layout/hList1"/>
    <dgm:cxn modelId="{8298921F-2BE1-4F25-8B2F-4B81593A7E94}" type="presOf" srcId="{8626FFF9-348B-482A-9EA8-58857C0576D0}" destId="{B33DED5C-3134-450A-A677-F1487C1F26E4}" srcOrd="0" destOrd="0" presId="urn:microsoft.com/office/officeart/2005/8/layout/hList1"/>
    <dgm:cxn modelId="{E93DF4EE-7D26-41EB-AB0E-5B9D3A17A9D0}" type="presParOf" srcId="{DFE35BA9-4AC9-464B-9F95-EDF600E33E60}" destId="{DD399B4F-C4CC-4307-AC02-FD738BBD3E3D}" srcOrd="0" destOrd="0" presId="urn:microsoft.com/office/officeart/2005/8/layout/hList1"/>
    <dgm:cxn modelId="{BD49CF0D-4DFA-4B06-A51C-17E37C71D2AD}" type="presParOf" srcId="{DD399B4F-C4CC-4307-AC02-FD738BBD3E3D}" destId="{B33DED5C-3134-450A-A677-F1487C1F26E4}" srcOrd="0" destOrd="0" presId="urn:microsoft.com/office/officeart/2005/8/layout/hList1"/>
    <dgm:cxn modelId="{823B293D-17D8-4401-B262-7075ED71D03A}" type="presParOf" srcId="{DD399B4F-C4CC-4307-AC02-FD738BBD3E3D}" destId="{7CC292D2-F1F3-4740-917E-52309D9711CE}" srcOrd="1" destOrd="0" presId="urn:microsoft.com/office/officeart/2005/8/layout/hList1"/>
    <dgm:cxn modelId="{C28066C9-D3D3-4D7B-91E9-9E9877F54807}" type="presParOf" srcId="{DFE35BA9-4AC9-464B-9F95-EDF600E33E60}" destId="{CF01D062-D406-4B2A-9A74-22B1E5DC19C6}" srcOrd="1" destOrd="0" presId="urn:microsoft.com/office/officeart/2005/8/layout/hList1"/>
    <dgm:cxn modelId="{E8394D67-8BF2-4FA5-9890-AC08A5CBD359}" type="presParOf" srcId="{DFE35BA9-4AC9-464B-9F95-EDF600E33E60}" destId="{1CCAE955-DD71-4A3D-AF9E-F7EDCACA0B91}" srcOrd="2" destOrd="0" presId="urn:microsoft.com/office/officeart/2005/8/layout/hList1"/>
    <dgm:cxn modelId="{F7FBA571-8E97-4F62-B57E-04282D3AA029}" type="presParOf" srcId="{1CCAE955-DD71-4A3D-AF9E-F7EDCACA0B91}" destId="{3A68A0DB-B7EC-41D1-AF49-92A0F770536A}" srcOrd="0" destOrd="0" presId="urn:microsoft.com/office/officeart/2005/8/layout/hList1"/>
    <dgm:cxn modelId="{107CE874-57AF-49C7-8D95-5EB1DE47BDDD}" type="presParOf" srcId="{1CCAE955-DD71-4A3D-AF9E-F7EDCACA0B91}" destId="{CD2AC144-6901-429D-A2C8-BFAC79C3AA7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F531CD-AE8F-47CD-860C-E63F6B9CB568}" type="doc">
      <dgm:prSet loTypeId="urn:microsoft.com/office/officeart/2005/8/layout/hList1" loCatId="list" qsTypeId="urn:microsoft.com/office/officeart/2005/8/quickstyle/simple1" qsCatId="simple" csTypeId="urn:microsoft.com/office/officeart/2005/8/colors/accent1_3" csCatId="accent1" phldr="1"/>
      <dgm:spPr/>
      <dgm:t>
        <a:bodyPr/>
        <a:lstStyle/>
        <a:p>
          <a:endParaRPr lang="en-US"/>
        </a:p>
      </dgm:t>
    </dgm:pt>
    <dgm:pt modelId="{8626FFF9-348B-482A-9EA8-58857C0576D0}">
      <dgm:prSet phldrT="[Text]" custT="1"/>
      <dgm:spPr/>
      <dgm:t>
        <a:bodyPr/>
        <a:lstStyle/>
        <a:p>
          <a:r>
            <a:rPr lang="en-US" sz="1600" dirty="0"/>
            <a:t>Coastal-Specific</a:t>
          </a:r>
        </a:p>
      </dgm:t>
    </dgm:pt>
    <dgm:pt modelId="{39AB0761-0DC6-4287-BC7F-99054C45FE92}" type="parTrans" cxnId="{BFA8F82B-AD07-4572-AF3B-073E1297F37A}">
      <dgm:prSet/>
      <dgm:spPr/>
      <dgm:t>
        <a:bodyPr/>
        <a:lstStyle/>
        <a:p>
          <a:endParaRPr lang="en-US"/>
        </a:p>
      </dgm:t>
    </dgm:pt>
    <dgm:pt modelId="{4187AB2D-D847-46E9-A220-EA76C102B62B}" type="sibTrans" cxnId="{BFA8F82B-AD07-4572-AF3B-073E1297F37A}">
      <dgm:prSet/>
      <dgm:spPr/>
      <dgm:t>
        <a:bodyPr/>
        <a:lstStyle/>
        <a:p>
          <a:endParaRPr lang="en-US"/>
        </a:p>
      </dgm:t>
    </dgm:pt>
    <dgm:pt modelId="{74115488-50ED-4CFE-9289-8010FBDCB158}">
      <dgm:prSet phldrT="[Text]" custT="1"/>
      <dgm:spPr/>
      <dgm:t>
        <a:bodyPr/>
        <a:lstStyle/>
        <a:p>
          <a:r>
            <a:rPr lang="en-US" sz="1600" b="1" dirty="0"/>
            <a:t>Water Quality / Discharges</a:t>
          </a:r>
        </a:p>
      </dgm:t>
    </dgm:pt>
    <dgm:pt modelId="{9C4B0634-AB84-4836-97BE-ABF76E065556}" type="parTrans" cxnId="{DC1BDF37-1428-4B2F-A132-79B17E21F45D}">
      <dgm:prSet/>
      <dgm:spPr/>
      <dgm:t>
        <a:bodyPr/>
        <a:lstStyle/>
        <a:p>
          <a:endParaRPr lang="en-US"/>
        </a:p>
      </dgm:t>
    </dgm:pt>
    <dgm:pt modelId="{EB8C44DF-C5EF-4ED1-97BB-3E5F059F99CD}" type="sibTrans" cxnId="{DC1BDF37-1428-4B2F-A132-79B17E21F45D}">
      <dgm:prSet/>
      <dgm:spPr/>
      <dgm:t>
        <a:bodyPr/>
        <a:lstStyle/>
        <a:p>
          <a:endParaRPr lang="en-US"/>
        </a:p>
      </dgm:t>
    </dgm:pt>
    <dgm:pt modelId="{3B527EDD-E354-444E-9B84-FC8C66D75443}">
      <dgm:prSet phldrT="[Text]" custT="1"/>
      <dgm:spPr/>
      <dgm:t>
        <a:bodyPr/>
        <a:lstStyle/>
        <a:p>
          <a:r>
            <a:rPr lang="en-US" sz="1600" b="1" dirty="0"/>
            <a:t>Sedimentation &amp; Mangroves</a:t>
          </a:r>
        </a:p>
      </dgm:t>
    </dgm:pt>
    <dgm:pt modelId="{182D0E90-8BC7-4946-AB14-B19CF1D87D31}" type="parTrans" cxnId="{8BD29034-7789-4D94-A318-CC19C573C785}">
      <dgm:prSet/>
      <dgm:spPr/>
      <dgm:t>
        <a:bodyPr/>
        <a:lstStyle/>
        <a:p>
          <a:endParaRPr lang="en-US"/>
        </a:p>
      </dgm:t>
    </dgm:pt>
    <dgm:pt modelId="{82AEFBE3-8F87-40D8-B95F-74CC623EEF2D}" type="sibTrans" cxnId="{8BD29034-7789-4D94-A318-CC19C573C785}">
      <dgm:prSet/>
      <dgm:spPr/>
      <dgm:t>
        <a:bodyPr/>
        <a:lstStyle/>
        <a:p>
          <a:endParaRPr lang="en-US"/>
        </a:p>
      </dgm:t>
    </dgm:pt>
    <dgm:pt modelId="{4D4FF92B-DFA2-4818-8658-5623F606979F}">
      <dgm:prSet phldrT="[Text]" custT="1"/>
      <dgm:spPr/>
      <dgm:t>
        <a:bodyPr/>
        <a:lstStyle/>
        <a:p>
          <a:r>
            <a:rPr lang="en-US" sz="1600" dirty="0"/>
            <a:t>Fisheries-Specific</a:t>
          </a:r>
        </a:p>
      </dgm:t>
    </dgm:pt>
    <dgm:pt modelId="{D68787A0-F84F-4F54-B17D-94BB6D7F8AE1}" type="parTrans" cxnId="{13E342A5-311C-4274-960A-0A4810CF0472}">
      <dgm:prSet/>
      <dgm:spPr/>
      <dgm:t>
        <a:bodyPr/>
        <a:lstStyle/>
        <a:p>
          <a:endParaRPr lang="en-US"/>
        </a:p>
      </dgm:t>
    </dgm:pt>
    <dgm:pt modelId="{899B1666-A19C-47D4-9954-A80E8EEEBFF1}" type="sibTrans" cxnId="{13E342A5-311C-4274-960A-0A4810CF0472}">
      <dgm:prSet/>
      <dgm:spPr/>
      <dgm:t>
        <a:bodyPr/>
        <a:lstStyle/>
        <a:p>
          <a:endParaRPr lang="en-US"/>
        </a:p>
      </dgm:t>
    </dgm:pt>
    <dgm:pt modelId="{CBF89F6F-BD54-4CDD-A0ED-B3824BF38D41}">
      <dgm:prSet phldrT="[Text]" custT="1"/>
      <dgm:spPr/>
      <dgm:t>
        <a:bodyPr/>
        <a:lstStyle/>
        <a:p>
          <a:r>
            <a:rPr lang="en-US" sz="1600" dirty="0"/>
            <a:t>Port, Dredging, Marina development, structures reclamations, mineral / petroleum proposals</a:t>
          </a:r>
        </a:p>
      </dgm:t>
    </dgm:pt>
    <dgm:pt modelId="{A4BF8C72-463D-4FFD-AF64-E47FE5CAB3F4}" type="parTrans" cxnId="{395DFB75-D43C-4409-A17E-FA7055AF9654}">
      <dgm:prSet/>
      <dgm:spPr/>
      <dgm:t>
        <a:bodyPr/>
        <a:lstStyle/>
        <a:p>
          <a:endParaRPr lang="en-US"/>
        </a:p>
      </dgm:t>
    </dgm:pt>
    <dgm:pt modelId="{45096BBA-8ACE-48B5-9540-EA7611158289}" type="sibTrans" cxnId="{395DFB75-D43C-4409-A17E-FA7055AF9654}">
      <dgm:prSet/>
      <dgm:spPr/>
      <dgm:t>
        <a:bodyPr/>
        <a:lstStyle/>
        <a:p>
          <a:endParaRPr lang="en-US"/>
        </a:p>
      </dgm:t>
    </dgm:pt>
    <dgm:pt modelId="{A0990BBD-04B1-4AD4-95A2-9A656C947488}">
      <dgm:prSet phldrT="[Text]" custT="1"/>
      <dgm:spPr/>
      <dgm:t>
        <a:bodyPr/>
        <a:lstStyle/>
        <a:p>
          <a:r>
            <a:rPr lang="en-US" sz="1600" dirty="0"/>
            <a:t>Joint ventures – commercial fishing</a:t>
          </a:r>
        </a:p>
      </dgm:t>
    </dgm:pt>
    <dgm:pt modelId="{8C8E11E0-576A-468F-920D-0A8859DBDC8A}" type="parTrans" cxnId="{4C08847B-9B05-42FF-8379-491B87A72CD6}">
      <dgm:prSet/>
      <dgm:spPr/>
      <dgm:t>
        <a:bodyPr/>
        <a:lstStyle/>
        <a:p>
          <a:endParaRPr lang="en-US"/>
        </a:p>
      </dgm:t>
    </dgm:pt>
    <dgm:pt modelId="{026EF7FA-7CE0-450A-A080-F1FC38233E19}" type="sibTrans" cxnId="{4C08847B-9B05-42FF-8379-491B87A72CD6}">
      <dgm:prSet/>
      <dgm:spPr/>
      <dgm:t>
        <a:bodyPr/>
        <a:lstStyle/>
        <a:p>
          <a:endParaRPr lang="en-US"/>
        </a:p>
      </dgm:t>
    </dgm:pt>
    <dgm:pt modelId="{39BA43D8-263A-47E0-90ED-596065F3DF9C}">
      <dgm:prSet phldrT="[Text]" custT="1"/>
      <dgm:spPr/>
      <dgm:t>
        <a:bodyPr/>
        <a:lstStyle/>
        <a:p>
          <a:r>
            <a:rPr lang="en-US" sz="1600" dirty="0"/>
            <a:t>Aquaculture – coastal, freshwater, </a:t>
          </a:r>
          <a:r>
            <a:rPr lang="en-US" sz="1600" dirty="0" err="1"/>
            <a:t>landbased</a:t>
          </a:r>
          <a:endParaRPr lang="en-US" sz="1600" dirty="0"/>
        </a:p>
      </dgm:t>
    </dgm:pt>
    <dgm:pt modelId="{A9AB8840-0627-4B45-8A53-337D94C853B9}" type="parTrans" cxnId="{13FEB724-CE99-4F9D-BA15-52508AFA4EAC}">
      <dgm:prSet/>
      <dgm:spPr/>
      <dgm:t>
        <a:bodyPr/>
        <a:lstStyle/>
        <a:p>
          <a:endParaRPr lang="en-US"/>
        </a:p>
      </dgm:t>
    </dgm:pt>
    <dgm:pt modelId="{584EAA1D-FC73-49A1-AB01-BB9729E05EF1}" type="sibTrans" cxnId="{13FEB724-CE99-4F9D-BA15-52508AFA4EAC}">
      <dgm:prSet/>
      <dgm:spPr/>
      <dgm:t>
        <a:bodyPr/>
        <a:lstStyle/>
        <a:p>
          <a:endParaRPr lang="en-US"/>
        </a:p>
      </dgm:t>
    </dgm:pt>
    <dgm:pt modelId="{05E57F5B-E199-4E53-8A64-2DFE53A4583C}">
      <dgm:prSet phldrT="[Text]" custT="1"/>
      <dgm:spPr/>
      <dgm:t>
        <a:bodyPr/>
        <a:lstStyle/>
        <a:p>
          <a:endParaRPr lang="en-US" sz="1600" dirty="0"/>
        </a:p>
      </dgm:t>
    </dgm:pt>
    <dgm:pt modelId="{937255B6-1BD7-4213-AD5B-96495D314A28}" type="parTrans" cxnId="{393F96D4-4FB7-4670-9D5C-6736514DB794}">
      <dgm:prSet/>
      <dgm:spPr/>
      <dgm:t>
        <a:bodyPr/>
        <a:lstStyle/>
        <a:p>
          <a:endParaRPr lang="en-US"/>
        </a:p>
      </dgm:t>
    </dgm:pt>
    <dgm:pt modelId="{A29CCB1B-8EB7-4B57-8743-051938D2F57C}" type="sibTrans" cxnId="{393F96D4-4FB7-4670-9D5C-6736514DB794}">
      <dgm:prSet/>
      <dgm:spPr/>
      <dgm:t>
        <a:bodyPr/>
        <a:lstStyle/>
        <a:p>
          <a:endParaRPr lang="en-US"/>
        </a:p>
      </dgm:t>
    </dgm:pt>
    <dgm:pt modelId="{C184D688-123B-476D-9143-DC1B548696C1}">
      <dgm:prSet phldrT="[Text]" custT="1"/>
      <dgm:spPr/>
      <dgm:t>
        <a:bodyPr/>
        <a:lstStyle/>
        <a:p>
          <a:r>
            <a:rPr lang="en-US" sz="1600" b="1" dirty="0"/>
            <a:t>Customary Fisheries – Freshwater</a:t>
          </a:r>
        </a:p>
      </dgm:t>
    </dgm:pt>
    <dgm:pt modelId="{DE00FA2B-BB9D-4D18-8E02-4886E2913C18}" type="parTrans" cxnId="{1FDF4C83-D334-46D0-B877-376B2C182A57}">
      <dgm:prSet/>
      <dgm:spPr/>
      <dgm:t>
        <a:bodyPr/>
        <a:lstStyle/>
        <a:p>
          <a:endParaRPr lang="en-US"/>
        </a:p>
      </dgm:t>
    </dgm:pt>
    <dgm:pt modelId="{74BF8F10-5B08-409B-B2A0-49490429A442}" type="sibTrans" cxnId="{1FDF4C83-D334-46D0-B877-376B2C182A57}">
      <dgm:prSet/>
      <dgm:spPr/>
      <dgm:t>
        <a:bodyPr/>
        <a:lstStyle/>
        <a:p>
          <a:endParaRPr lang="en-US"/>
        </a:p>
      </dgm:t>
    </dgm:pt>
    <dgm:pt modelId="{0DE38746-66DB-4B3F-80F1-914120AF6097}">
      <dgm:prSet phldrT="[Text]" custT="1"/>
      <dgm:spPr/>
      <dgm:t>
        <a:bodyPr/>
        <a:lstStyle/>
        <a:p>
          <a:r>
            <a:rPr lang="en-US" sz="1600" b="1" dirty="0"/>
            <a:t>Commercial Ventures</a:t>
          </a:r>
        </a:p>
      </dgm:t>
    </dgm:pt>
    <dgm:pt modelId="{7C7B32CF-09CB-45F0-A251-7118B731C1AC}" type="parTrans" cxnId="{C83BAF84-75FD-4866-954E-7AE4DF05922E}">
      <dgm:prSet/>
      <dgm:spPr/>
      <dgm:t>
        <a:bodyPr/>
        <a:lstStyle/>
        <a:p>
          <a:endParaRPr lang="en-US"/>
        </a:p>
      </dgm:t>
    </dgm:pt>
    <dgm:pt modelId="{A2B9755F-98BE-4D1C-BEFE-D6D94D096C65}" type="sibTrans" cxnId="{C83BAF84-75FD-4866-954E-7AE4DF05922E}">
      <dgm:prSet/>
      <dgm:spPr/>
      <dgm:t>
        <a:bodyPr/>
        <a:lstStyle/>
        <a:p>
          <a:endParaRPr lang="en-US"/>
        </a:p>
      </dgm:t>
    </dgm:pt>
    <dgm:pt modelId="{6939FCAB-4B83-4461-9F29-77263C3A1AB0}">
      <dgm:prSet phldrT="[Text]" custT="1"/>
      <dgm:spPr/>
      <dgm:t>
        <a:bodyPr/>
        <a:lstStyle/>
        <a:p>
          <a:r>
            <a:rPr lang="en-US" sz="1600" b="1" dirty="0"/>
            <a:t>Marine Spatial Planning</a:t>
          </a:r>
        </a:p>
      </dgm:t>
    </dgm:pt>
    <dgm:pt modelId="{6B9E8D6F-F842-4D86-AE4A-C53D99624696}" type="parTrans" cxnId="{63DD1884-AC0C-42B6-AE06-C5399E902D4F}">
      <dgm:prSet/>
      <dgm:spPr/>
      <dgm:t>
        <a:bodyPr/>
        <a:lstStyle/>
        <a:p>
          <a:endParaRPr lang="en-US"/>
        </a:p>
      </dgm:t>
    </dgm:pt>
    <dgm:pt modelId="{62D55181-D744-4F50-842E-F6A315DADA12}" type="sibTrans" cxnId="{63DD1884-AC0C-42B6-AE06-C5399E902D4F}">
      <dgm:prSet/>
      <dgm:spPr/>
      <dgm:t>
        <a:bodyPr/>
        <a:lstStyle/>
        <a:p>
          <a:endParaRPr lang="en-US"/>
        </a:p>
      </dgm:t>
    </dgm:pt>
    <dgm:pt modelId="{21C80DFC-2A02-45C8-9BDB-A1763B407581}">
      <dgm:prSet phldrT="[Text]" custT="1"/>
      <dgm:spPr/>
      <dgm:t>
        <a:bodyPr/>
        <a:lstStyle/>
        <a:p>
          <a:r>
            <a:rPr lang="en-US" sz="1600" b="1" dirty="0"/>
            <a:t>Customary Fisheries – Coastal</a:t>
          </a:r>
        </a:p>
      </dgm:t>
    </dgm:pt>
    <dgm:pt modelId="{854AC453-B37E-4516-88FD-30C7766A6C74}" type="parTrans" cxnId="{9EF219A3-D2B2-4D38-ABAC-F88B47EED435}">
      <dgm:prSet/>
      <dgm:spPr/>
      <dgm:t>
        <a:bodyPr/>
        <a:lstStyle/>
        <a:p>
          <a:endParaRPr lang="en-US"/>
        </a:p>
      </dgm:t>
    </dgm:pt>
    <dgm:pt modelId="{7A87E0B7-03C5-437A-9020-0BC543D2E325}" type="sibTrans" cxnId="{9EF219A3-D2B2-4D38-ABAC-F88B47EED435}">
      <dgm:prSet/>
      <dgm:spPr/>
      <dgm:t>
        <a:bodyPr/>
        <a:lstStyle/>
        <a:p>
          <a:endParaRPr lang="en-US"/>
        </a:p>
      </dgm:t>
    </dgm:pt>
    <dgm:pt modelId="{2606EC97-89EF-4505-8DB0-8D8CB824188A}">
      <dgm:prSet phldrT="[Text]" custT="1"/>
      <dgm:spPr/>
      <dgm:t>
        <a:bodyPr/>
        <a:lstStyle/>
        <a:p>
          <a:r>
            <a:rPr lang="en-US" sz="1600" b="1" dirty="0"/>
            <a:t>Coastal Development &amp; Use</a:t>
          </a:r>
        </a:p>
      </dgm:t>
    </dgm:pt>
    <dgm:pt modelId="{86D466FB-92F4-43B1-B918-BA7A03DCE4FF}" type="parTrans" cxnId="{C4CD12DE-E0C1-4A7F-AE4E-F08ED772949C}">
      <dgm:prSet/>
      <dgm:spPr/>
      <dgm:t>
        <a:bodyPr/>
        <a:lstStyle/>
        <a:p>
          <a:endParaRPr lang="en-US"/>
        </a:p>
      </dgm:t>
    </dgm:pt>
    <dgm:pt modelId="{439CAF4F-0128-41AD-BB95-4352A42C01AF}" type="sibTrans" cxnId="{C4CD12DE-E0C1-4A7F-AE4E-F08ED772949C}">
      <dgm:prSet/>
      <dgm:spPr/>
      <dgm:t>
        <a:bodyPr/>
        <a:lstStyle/>
        <a:p>
          <a:endParaRPr lang="en-US"/>
        </a:p>
      </dgm:t>
    </dgm:pt>
    <dgm:pt modelId="{DFE35BA9-4AC9-464B-9F95-EDF600E33E60}" type="pres">
      <dgm:prSet presAssocID="{7EF531CD-AE8F-47CD-860C-E63F6B9CB568}" presName="Name0" presStyleCnt="0">
        <dgm:presLayoutVars>
          <dgm:dir/>
          <dgm:animLvl val="lvl"/>
          <dgm:resizeHandles val="exact"/>
        </dgm:presLayoutVars>
      </dgm:prSet>
      <dgm:spPr/>
    </dgm:pt>
    <dgm:pt modelId="{DD399B4F-C4CC-4307-AC02-FD738BBD3E3D}" type="pres">
      <dgm:prSet presAssocID="{8626FFF9-348B-482A-9EA8-58857C0576D0}" presName="composite" presStyleCnt="0"/>
      <dgm:spPr/>
    </dgm:pt>
    <dgm:pt modelId="{B33DED5C-3134-450A-A677-F1487C1F26E4}" type="pres">
      <dgm:prSet presAssocID="{8626FFF9-348B-482A-9EA8-58857C0576D0}" presName="parTx" presStyleLbl="alignNode1" presStyleIdx="0" presStyleCnt="2" custScaleY="100000">
        <dgm:presLayoutVars>
          <dgm:chMax val="0"/>
          <dgm:chPref val="0"/>
          <dgm:bulletEnabled val="1"/>
        </dgm:presLayoutVars>
      </dgm:prSet>
      <dgm:spPr/>
    </dgm:pt>
    <dgm:pt modelId="{7CC292D2-F1F3-4740-917E-52309D9711CE}" type="pres">
      <dgm:prSet presAssocID="{8626FFF9-348B-482A-9EA8-58857C0576D0}" presName="desTx" presStyleLbl="alignAccFollowNode1" presStyleIdx="0" presStyleCnt="2" custScaleY="103055">
        <dgm:presLayoutVars>
          <dgm:bulletEnabled val="1"/>
        </dgm:presLayoutVars>
      </dgm:prSet>
      <dgm:spPr/>
    </dgm:pt>
    <dgm:pt modelId="{CF01D062-D406-4B2A-9A74-22B1E5DC19C6}" type="pres">
      <dgm:prSet presAssocID="{4187AB2D-D847-46E9-A220-EA76C102B62B}" presName="space" presStyleCnt="0"/>
      <dgm:spPr/>
    </dgm:pt>
    <dgm:pt modelId="{1CCAE955-DD71-4A3D-AF9E-F7EDCACA0B91}" type="pres">
      <dgm:prSet presAssocID="{4D4FF92B-DFA2-4818-8658-5623F606979F}" presName="composite" presStyleCnt="0"/>
      <dgm:spPr/>
    </dgm:pt>
    <dgm:pt modelId="{3A68A0DB-B7EC-41D1-AF49-92A0F770536A}" type="pres">
      <dgm:prSet presAssocID="{4D4FF92B-DFA2-4818-8658-5623F606979F}" presName="parTx" presStyleLbl="alignNode1" presStyleIdx="1" presStyleCnt="2" custScaleY="100000">
        <dgm:presLayoutVars>
          <dgm:chMax val="0"/>
          <dgm:chPref val="0"/>
          <dgm:bulletEnabled val="1"/>
        </dgm:presLayoutVars>
      </dgm:prSet>
      <dgm:spPr/>
    </dgm:pt>
    <dgm:pt modelId="{CD2AC144-6901-429D-A2C8-BFAC79C3AA7C}" type="pres">
      <dgm:prSet presAssocID="{4D4FF92B-DFA2-4818-8658-5623F606979F}" presName="desTx" presStyleLbl="alignAccFollowNode1" presStyleIdx="1" presStyleCnt="2" custScaleY="103055">
        <dgm:presLayoutVars>
          <dgm:bulletEnabled val="1"/>
        </dgm:presLayoutVars>
      </dgm:prSet>
      <dgm:spPr/>
    </dgm:pt>
  </dgm:ptLst>
  <dgm:cxnLst>
    <dgm:cxn modelId="{395DFB75-D43C-4409-A17E-FA7055AF9654}" srcId="{2606EC97-89EF-4505-8DB0-8D8CB824188A}" destId="{CBF89F6F-BD54-4CDD-A0ED-B3824BF38D41}" srcOrd="0" destOrd="0" parTransId="{A4BF8C72-463D-4FFD-AF64-E47FE5CAB3F4}" sibTransId="{45096BBA-8ACE-48B5-9540-EA7611158289}"/>
    <dgm:cxn modelId="{63DD1884-AC0C-42B6-AE06-C5399E902D4F}" srcId="{8626FFF9-348B-482A-9EA8-58857C0576D0}" destId="{6939FCAB-4B83-4461-9F29-77263C3A1AB0}" srcOrd="0" destOrd="0" parTransId="{6B9E8D6F-F842-4D86-AE4A-C53D99624696}" sibTransId="{62D55181-D744-4F50-842E-F6A315DADA12}"/>
    <dgm:cxn modelId="{9C1E698B-552C-40FB-9B70-9580A7BB9B7C}" type="presOf" srcId="{74115488-50ED-4CFE-9289-8010FBDCB158}" destId="{7CC292D2-F1F3-4740-917E-52309D9711CE}" srcOrd="0" destOrd="1" presId="urn:microsoft.com/office/officeart/2005/8/layout/hList1"/>
    <dgm:cxn modelId="{A8FFC34C-58F8-42D2-94E8-8915822C9897}" type="presOf" srcId="{39BA43D8-263A-47E0-90ED-596065F3DF9C}" destId="{CD2AC144-6901-429D-A2C8-BFAC79C3AA7C}" srcOrd="0" destOrd="3" presId="urn:microsoft.com/office/officeart/2005/8/layout/hList1"/>
    <dgm:cxn modelId="{8BD29034-7789-4D94-A318-CC19C573C785}" srcId="{8626FFF9-348B-482A-9EA8-58857C0576D0}" destId="{3B527EDD-E354-444E-9B84-FC8C66D75443}" srcOrd="2" destOrd="0" parTransId="{182D0E90-8BC7-4946-AB14-B19CF1D87D31}" sibTransId="{82AEFBE3-8F87-40D8-B95F-74CC623EEF2D}"/>
    <dgm:cxn modelId="{D0DCFF0D-8D9F-40A8-A490-B881E33DF620}" type="presOf" srcId="{3B527EDD-E354-444E-9B84-FC8C66D75443}" destId="{7CC292D2-F1F3-4740-917E-52309D9711CE}" srcOrd="0" destOrd="2" presId="urn:microsoft.com/office/officeart/2005/8/layout/hList1"/>
    <dgm:cxn modelId="{C83BAF84-75FD-4866-954E-7AE4DF05922E}" srcId="{4D4FF92B-DFA2-4818-8658-5623F606979F}" destId="{0DE38746-66DB-4B3F-80F1-914120AF6097}" srcOrd="2" destOrd="0" parTransId="{7C7B32CF-09CB-45F0-A251-7118B731C1AC}" sibTransId="{A2B9755F-98BE-4D1C-BEFE-D6D94D096C65}"/>
    <dgm:cxn modelId="{393F96D4-4FB7-4670-9D5C-6736514DB794}" srcId="{0DE38746-66DB-4B3F-80F1-914120AF6097}" destId="{05E57F5B-E199-4E53-8A64-2DFE53A4583C}" srcOrd="2" destOrd="0" parTransId="{937255B6-1BD7-4213-AD5B-96495D314A28}" sibTransId="{A29CCB1B-8EB7-4B57-8743-051938D2F57C}"/>
    <dgm:cxn modelId="{EF919963-599C-47B7-88FB-74BCDAF0CC39}" type="presOf" srcId="{CBF89F6F-BD54-4CDD-A0ED-B3824BF38D41}" destId="{7CC292D2-F1F3-4740-917E-52309D9711CE}" srcOrd="0" destOrd="4" presId="urn:microsoft.com/office/officeart/2005/8/layout/hList1"/>
    <dgm:cxn modelId="{4C08847B-9B05-42FF-8379-491B87A72CD6}" srcId="{0DE38746-66DB-4B3F-80F1-914120AF6097}" destId="{A0990BBD-04B1-4AD4-95A2-9A656C947488}" srcOrd="1" destOrd="0" parTransId="{8C8E11E0-576A-468F-920D-0A8859DBDC8A}" sibTransId="{026EF7FA-7CE0-450A-A080-F1FC38233E19}"/>
    <dgm:cxn modelId="{13E342A5-311C-4274-960A-0A4810CF0472}" srcId="{7EF531CD-AE8F-47CD-860C-E63F6B9CB568}" destId="{4D4FF92B-DFA2-4818-8658-5623F606979F}" srcOrd="1" destOrd="0" parTransId="{D68787A0-F84F-4F54-B17D-94BB6D7F8AE1}" sibTransId="{899B1666-A19C-47D4-9954-A80E8EEEBFF1}"/>
    <dgm:cxn modelId="{13FEB724-CE99-4F9D-BA15-52508AFA4EAC}" srcId="{0DE38746-66DB-4B3F-80F1-914120AF6097}" destId="{39BA43D8-263A-47E0-90ED-596065F3DF9C}" srcOrd="0" destOrd="0" parTransId="{A9AB8840-0627-4B45-8A53-337D94C853B9}" sibTransId="{584EAA1D-FC73-49A1-AB01-BB9729E05EF1}"/>
    <dgm:cxn modelId="{DC1BDF37-1428-4B2F-A132-79B17E21F45D}" srcId="{8626FFF9-348B-482A-9EA8-58857C0576D0}" destId="{74115488-50ED-4CFE-9289-8010FBDCB158}" srcOrd="1" destOrd="0" parTransId="{9C4B0634-AB84-4836-97BE-ABF76E065556}" sibTransId="{EB8C44DF-C5EF-4ED1-97BB-3E5F059F99CD}"/>
    <dgm:cxn modelId="{1FDF4C83-D334-46D0-B877-376B2C182A57}" srcId="{4D4FF92B-DFA2-4818-8658-5623F606979F}" destId="{C184D688-123B-476D-9143-DC1B548696C1}" srcOrd="1" destOrd="0" parTransId="{DE00FA2B-BB9D-4D18-8E02-4886E2913C18}" sibTransId="{74BF8F10-5B08-409B-B2A0-49490429A442}"/>
    <dgm:cxn modelId="{8829901F-44C0-4F12-92FB-E38371BAE735}" type="presOf" srcId="{0DE38746-66DB-4B3F-80F1-914120AF6097}" destId="{CD2AC144-6901-429D-A2C8-BFAC79C3AA7C}" srcOrd="0" destOrd="2" presId="urn:microsoft.com/office/officeart/2005/8/layout/hList1"/>
    <dgm:cxn modelId="{BFA8F82B-AD07-4572-AF3B-073E1297F37A}" srcId="{7EF531CD-AE8F-47CD-860C-E63F6B9CB568}" destId="{8626FFF9-348B-482A-9EA8-58857C0576D0}" srcOrd="0" destOrd="0" parTransId="{39AB0761-0DC6-4287-BC7F-99054C45FE92}" sibTransId="{4187AB2D-D847-46E9-A220-EA76C102B62B}"/>
    <dgm:cxn modelId="{98B5D802-13DE-4237-8D1C-B2A059DC7D82}" type="presOf" srcId="{05E57F5B-E199-4E53-8A64-2DFE53A4583C}" destId="{CD2AC144-6901-429D-A2C8-BFAC79C3AA7C}" srcOrd="0" destOrd="5" presId="urn:microsoft.com/office/officeart/2005/8/layout/hList1"/>
    <dgm:cxn modelId="{FFA4FCED-8C7F-4D7D-A69E-A78FA0C41044}" type="presOf" srcId="{4D4FF92B-DFA2-4818-8658-5623F606979F}" destId="{3A68A0DB-B7EC-41D1-AF49-92A0F770536A}" srcOrd="0" destOrd="0" presId="urn:microsoft.com/office/officeart/2005/8/layout/hList1"/>
    <dgm:cxn modelId="{0CE381A2-FCF2-436C-9EC6-F34DAFF43F38}" type="presOf" srcId="{21C80DFC-2A02-45C8-9BDB-A1763B407581}" destId="{CD2AC144-6901-429D-A2C8-BFAC79C3AA7C}" srcOrd="0" destOrd="0" presId="urn:microsoft.com/office/officeart/2005/8/layout/hList1"/>
    <dgm:cxn modelId="{EB13C958-7FDD-4768-8473-9334CDE41E3A}" type="presOf" srcId="{7EF531CD-AE8F-47CD-860C-E63F6B9CB568}" destId="{DFE35BA9-4AC9-464B-9F95-EDF600E33E60}" srcOrd="0" destOrd="0" presId="urn:microsoft.com/office/officeart/2005/8/layout/hList1"/>
    <dgm:cxn modelId="{FB3D14CA-84A9-45C4-B5F6-F43C7E5AF395}" type="presOf" srcId="{2606EC97-89EF-4505-8DB0-8D8CB824188A}" destId="{7CC292D2-F1F3-4740-917E-52309D9711CE}" srcOrd="0" destOrd="3" presId="urn:microsoft.com/office/officeart/2005/8/layout/hList1"/>
    <dgm:cxn modelId="{9EF219A3-D2B2-4D38-ABAC-F88B47EED435}" srcId="{4D4FF92B-DFA2-4818-8658-5623F606979F}" destId="{21C80DFC-2A02-45C8-9BDB-A1763B407581}" srcOrd="0" destOrd="0" parTransId="{854AC453-B37E-4516-88FD-30C7766A6C74}" sibTransId="{7A87E0B7-03C5-437A-9020-0BC543D2E325}"/>
    <dgm:cxn modelId="{40A508CC-D295-469A-9A67-DB4462B38965}" type="presOf" srcId="{C184D688-123B-476D-9143-DC1B548696C1}" destId="{CD2AC144-6901-429D-A2C8-BFAC79C3AA7C}" srcOrd="0" destOrd="1" presId="urn:microsoft.com/office/officeart/2005/8/layout/hList1"/>
    <dgm:cxn modelId="{356CE690-1DA6-465C-ABD9-CBE834B8892C}" type="presOf" srcId="{A0990BBD-04B1-4AD4-95A2-9A656C947488}" destId="{CD2AC144-6901-429D-A2C8-BFAC79C3AA7C}" srcOrd="0" destOrd="4" presId="urn:microsoft.com/office/officeart/2005/8/layout/hList1"/>
    <dgm:cxn modelId="{CDE8CAF9-9AEC-4B3F-A561-72CDE5D6343A}" type="presOf" srcId="{6939FCAB-4B83-4461-9F29-77263C3A1AB0}" destId="{7CC292D2-F1F3-4740-917E-52309D9711CE}" srcOrd="0" destOrd="0" presId="urn:microsoft.com/office/officeart/2005/8/layout/hList1"/>
    <dgm:cxn modelId="{8298921F-2BE1-4F25-8B2F-4B81593A7E94}" type="presOf" srcId="{8626FFF9-348B-482A-9EA8-58857C0576D0}" destId="{B33DED5C-3134-450A-A677-F1487C1F26E4}" srcOrd="0" destOrd="0" presId="urn:microsoft.com/office/officeart/2005/8/layout/hList1"/>
    <dgm:cxn modelId="{C4CD12DE-E0C1-4A7F-AE4E-F08ED772949C}" srcId="{8626FFF9-348B-482A-9EA8-58857C0576D0}" destId="{2606EC97-89EF-4505-8DB0-8D8CB824188A}" srcOrd="3" destOrd="0" parTransId="{86D466FB-92F4-43B1-B918-BA7A03DCE4FF}" sibTransId="{439CAF4F-0128-41AD-BB95-4352A42C01AF}"/>
    <dgm:cxn modelId="{E93DF4EE-7D26-41EB-AB0E-5B9D3A17A9D0}" type="presParOf" srcId="{DFE35BA9-4AC9-464B-9F95-EDF600E33E60}" destId="{DD399B4F-C4CC-4307-AC02-FD738BBD3E3D}" srcOrd="0" destOrd="0" presId="urn:microsoft.com/office/officeart/2005/8/layout/hList1"/>
    <dgm:cxn modelId="{BD49CF0D-4DFA-4B06-A51C-17E37C71D2AD}" type="presParOf" srcId="{DD399B4F-C4CC-4307-AC02-FD738BBD3E3D}" destId="{B33DED5C-3134-450A-A677-F1487C1F26E4}" srcOrd="0" destOrd="0" presId="urn:microsoft.com/office/officeart/2005/8/layout/hList1"/>
    <dgm:cxn modelId="{823B293D-17D8-4401-B262-7075ED71D03A}" type="presParOf" srcId="{DD399B4F-C4CC-4307-AC02-FD738BBD3E3D}" destId="{7CC292D2-F1F3-4740-917E-52309D9711CE}" srcOrd="1" destOrd="0" presId="urn:microsoft.com/office/officeart/2005/8/layout/hList1"/>
    <dgm:cxn modelId="{C28066C9-D3D3-4D7B-91E9-9E9877F54807}" type="presParOf" srcId="{DFE35BA9-4AC9-464B-9F95-EDF600E33E60}" destId="{CF01D062-D406-4B2A-9A74-22B1E5DC19C6}" srcOrd="1" destOrd="0" presId="urn:microsoft.com/office/officeart/2005/8/layout/hList1"/>
    <dgm:cxn modelId="{E8394D67-8BF2-4FA5-9890-AC08A5CBD359}" type="presParOf" srcId="{DFE35BA9-4AC9-464B-9F95-EDF600E33E60}" destId="{1CCAE955-DD71-4A3D-AF9E-F7EDCACA0B91}" srcOrd="2" destOrd="0" presId="urn:microsoft.com/office/officeart/2005/8/layout/hList1"/>
    <dgm:cxn modelId="{F7FBA571-8E97-4F62-B57E-04282D3AA029}" type="presParOf" srcId="{1CCAE955-DD71-4A3D-AF9E-F7EDCACA0B91}" destId="{3A68A0DB-B7EC-41D1-AF49-92A0F770536A}" srcOrd="0" destOrd="0" presId="urn:microsoft.com/office/officeart/2005/8/layout/hList1"/>
    <dgm:cxn modelId="{107CE874-57AF-49C7-8D95-5EB1DE47BDDD}" type="presParOf" srcId="{1CCAE955-DD71-4A3D-AF9E-F7EDCACA0B91}" destId="{CD2AC144-6901-429D-A2C8-BFAC79C3AA7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94274A-35DC-42B0-9E97-B560C26243A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17C4FA0-F88E-448B-BA86-E73E0C41F44E}">
      <dgm:prSet/>
      <dgm:spPr/>
      <dgm:t>
        <a:bodyPr/>
        <a:lstStyle/>
        <a:p>
          <a:r>
            <a:rPr lang="en-US" b="1" dirty="0"/>
            <a:t>Active involvement and participation</a:t>
          </a:r>
          <a:br>
            <a:rPr lang="en-US" dirty="0"/>
          </a:br>
          <a:r>
            <a:rPr lang="en-US" dirty="0"/>
            <a:t>(governance + operational + ground level)</a:t>
          </a:r>
          <a:endParaRPr lang="en-NZ" dirty="0"/>
        </a:p>
      </dgm:t>
    </dgm:pt>
    <dgm:pt modelId="{DFCBA57A-3A7E-491B-A37C-3837C86AD971}" type="parTrans" cxnId="{E8660E82-B29E-4C16-8221-ADA8349C3B59}">
      <dgm:prSet/>
      <dgm:spPr/>
      <dgm:t>
        <a:bodyPr/>
        <a:lstStyle/>
        <a:p>
          <a:endParaRPr lang="en-US"/>
        </a:p>
      </dgm:t>
    </dgm:pt>
    <dgm:pt modelId="{113C9D8D-A2D8-4669-B578-EC523AA132D3}" type="sibTrans" cxnId="{E8660E82-B29E-4C16-8221-ADA8349C3B59}">
      <dgm:prSet/>
      <dgm:spPr/>
      <dgm:t>
        <a:bodyPr/>
        <a:lstStyle/>
        <a:p>
          <a:endParaRPr lang="en-US"/>
        </a:p>
      </dgm:t>
    </dgm:pt>
    <dgm:pt modelId="{674DF42D-8961-4806-903D-F344280A4E0A}">
      <dgm:prSet/>
      <dgm:spPr/>
      <dgm:t>
        <a:bodyPr/>
        <a:lstStyle/>
        <a:p>
          <a:r>
            <a:rPr lang="en-US" b="1" dirty="0"/>
            <a:t>Effective Relationships /</a:t>
          </a:r>
          <a:br>
            <a:rPr lang="en-US" b="1" dirty="0"/>
          </a:br>
          <a:r>
            <a:rPr lang="en-US" b="1" dirty="0"/>
            <a:t>Working with others</a:t>
          </a:r>
          <a:endParaRPr lang="en-NZ" b="1" dirty="0"/>
        </a:p>
      </dgm:t>
    </dgm:pt>
    <dgm:pt modelId="{5EDE5E0B-438E-4419-9112-74C53B5E51FF}" type="parTrans" cxnId="{A26A30E6-E17E-4756-A8CB-F60BC4E520BC}">
      <dgm:prSet/>
      <dgm:spPr/>
      <dgm:t>
        <a:bodyPr/>
        <a:lstStyle/>
        <a:p>
          <a:endParaRPr lang="en-US"/>
        </a:p>
      </dgm:t>
    </dgm:pt>
    <dgm:pt modelId="{80AFA460-4269-4D06-BEF8-5E18B8233739}" type="sibTrans" cxnId="{A26A30E6-E17E-4756-A8CB-F60BC4E520BC}">
      <dgm:prSet/>
      <dgm:spPr/>
      <dgm:t>
        <a:bodyPr/>
        <a:lstStyle/>
        <a:p>
          <a:endParaRPr lang="en-US"/>
        </a:p>
      </dgm:t>
    </dgm:pt>
    <dgm:pt modelId="{0E8884ED-6795-4B43-82BC-746290B42286}">
      <dgm:prSet/>
      <dgm:spPr/>
      <dgm:t>
        <a:bodyPr/>
        <a:lstStyle/>
        <a:p>
          <a:r>
            <a:rPr lang="en-US" dirty="0"/>
            <a:t>Within and between Iwi and hapu </a:t>
          </a:r>
          <a:endParaRPr lang="en-NZ" dirty="0"/>
        </a:p>
      </dgm:t>
    </dgm:pt>
    <dgm:pt modelId="{97C6809A-F7F4-4D9A-97CD-FEFA8D1D7290}" type="parTrans" cxnId="{883ECFE3-03FB-433F-B675-218BB091C48A}">
      <dgm:prSet/>
      <dgm:spPr/>
      <dgm:t>
        <a:bodyPr/>
        <a:lstStyle/>
        <a:p>
          <a:endParaRPr lang="en-US"/>
        </a:p>
      </dgm:t>
    </dgm:pt>
    <dgm:pt modelId="{9A1F43E2-4931-411E-9AEC-C22D170BCFFC}" type="sibTrans" cxnId="{883ECFE3-03FB-433F-B675-218BB091C48A}">
      <dgm:prSet/>
      <dgm:spPr/>
      <dgm:t>
        <a:bodyPr/>
        <a:lstStyle/>
        <a:p>
          <a:endParaRPr lang="en-US"/>
        </a:p>
      </dgm:t>
    </dgm:pt>
    <dgm:pt modelId="{0DB484CC-B132-4751-AE1D-8BF075D1BC7A}">
      <dgm:prSet/>
      <dgm:spPr/>
      <dgm:t>
        <a:bodyPr/>
        <a:lstStyle/>
        <a:p>
          <a:r>
            <a:rPr lang="en-US"/>
            <a:t>With settlement partners (councils + DOC)</a:t>
          </a:r>
          <a:endParaRPr lang="en-NZ"/>
        </a:p>
      </dgm:t>
    </dgm:pt>
    <dgm:pt modelId="{B184134C-74F3-4582-93AF-74FF6305D6A8}" type="parTrans" cxnId="{EBB86CBB-CE0A-4419-B1CB-880AFEEA46B6}">
      <dgm:prSet/>
      <dgm:spPr/>
      <dgm:t>
        <a:bodyPr/>
        <a:lstStyle/>
        <a:p>
          <a:endParaRPr lang="en-US"/>
        </a:p>
      </dgm:t>
    </dgm:pt>
    <dgm:pt modelId="{2E6A1D68-9EB9-4981-8755-E8876928E054}" type="sibTrans" cxnId="{EBB86CBB-CE0A-4419-B1CB-880AFEEA46B6}">
      <dgm:prSet/>
      <dgm:spPr/>
      <dgm:t>
        <a:bodyPr/>
        <a:lstStyle/>
        <a:p>
          <a:endParaRPr lang="en-US"/>
        </a:p>
      </dgm:t>
    </dgm:pt>
    <dgm:pt modelId="{61D19F09-A993-4276-BB98-4B06812A9B6F}">
      <dgm:prSet/>
      <dgm:spPr/>
      <dgm:t>
        <a:bodyPr/>
        <a:lstStyle/>
        <a:p>
          <a:r>
            <a:rPr lang="en-US" dirty="0"/>
            <a:t>With community, research institutes and education providers</a:t>
          </a:r>
          <a:endParaRPr lang="en-NZ" dirty="0"/>
        </a:p>
      </dgm:t>
    </dgm:pt>
    <dgm:pt modelId="{A0E98F30-E20E-4217-91F3-897137221A55}" type="parTrans" cxnId="{753ABDF3-AB40-43B0-A5C4-B66C9E05C789}">
      <dgm:prSet/>
      <dgm:spPr/>
      <dgm:t>
        <a:bodyPr/>
        <a:lstStyle/>
        <a:p>
          <a:endParaRPr lang="en-US"/>
        </a:p>
      </dgm:t>
    </dgm:pt>
    <dgm:pt modelId="{FF349393-6DBA-40A6-AF33-8BAAE79FF050}" type="sibTrans" cxnId="{753ABDF3-AB40-43B0-A5C4-B66C9E05C789}">
      <dgm:prSet/>
      <dgm:spPr/>
      <dgm:t>
        <a:bodyPr/>
        <a:lstStyle/>
        <a:p>
          <a:endParaRPr lang="en-US"/>
        </a:p>
      </dgm:t>
    </dgm:pt>
    <dgm:pt modelId="{A1EBCE79-8CC9-4F42-A0EF-469ACF051A05}" type="pres">
      <dgm:prSet presAssocID="{E794274A-35DC-42B0-9E97-B560C26243A2}" presName="diagram" presStyleCnt="0">
        <dgm:presLayoutVars>
          <dgm:dir/>
          <dgm:resizeHandles val="exact"/>
        </dgm:presLayoutVars>
      </dgm:prSet>
      <dgm:spPr/>
    </dgm:pt>
    <dgm:pt modelId="{9CC594AC-958F-4066-BF35-0F3926F1C262}" type="pres">
      <dgm:prSet presAssocID="{D17C4FA0-F88E-448B-BA86-E73E0C41F44E}" presName="node" presStyleLbl="node1" presStyleIdx="0" presStyleCnt="2">
        <dgm:presLayoutVars>
          <dgm:bulletEnabled val="1"/>
        </dgm:presLayoutVars>
      </dgm:prSet>
      <dgm:spPr/>
    </dgm:pt>
    <dgm:pt modelId="{698D3458-BE68-4975-80AD-CD4D3F0DB2FF}" type="pres">
      <dgm:prSet presAssocID="{113C9D8D-A2D8-4669-B578-EC523AA132D3}" presName="sibTrans" presStyleCnt="0"/>
      <dgm:spPr/>
    </dgm:pt>
    <dgm:pt modelId="{D10320F7-9D46-420F-BCB6-131F915F3AD0}" type="pres">
      <dgm:prSet presAssocID="{674DF42D-8961-4806-903D-F344280A4E0A}" presName="node" presStyleLbl="node1" presStyleIdx="1" presStyleCnt="2" custScaleX="125999">
        <dgm:presLayoutVars>
          <dgm:bulletEnabled val="1"/>
        </dgm:presLayoutVars>
      </dgm:prSet>
      <dgm:spPr/>
    </dgm:pt>
  </dgm:ptLst>
  <dgm:cxnLst>
    <dgm:cxn modelId="{EBB86CBB-CE0A-4419-B1CB-880AFEEA46B6}" srcId="{674DF42D-8961-4806-903D-F344280A4E0A}" destId="{0DB484CC-B132-4751-AE1D-8BF075D1BC7A}" srcOrd="1" destOrd="0" parTransId="{B184134C-74F3-4582-93AF-74FF6305D6A8}" sibTransId="{2E6A1D68-9EB9-4981-8755-E8876928E054}"/>
    <dgm:cxn modelId="{AF034301-49B2-4CD5-BF1E-7011616C4873}" type="presOf" srcId="{0E8884ED-6795-4B43-82BC-746290B42286}" destId="{D10320F7-9D46-420F-BCB6-131F915F3AD0}" srcOrd="0" destOrd="1" presId="urn:microsoft.com/office/officeart/2005/8/layout/default"/>
    <dgm:cxn modelId="{6146A7F7-1553-4800-A8D5-CC1AD6363ACA}" type="presOf" srcId="{D17C4FA0-F88E-448B-BA86-E73E0C41F44E}" destId="{9CC594AC-958F-4066-BF35-0F3926F1C262}" srcOrd="0" destOrd="0" presId="urn:microsoft.com/office/officeart/2005/8/layout/default"/>
    <dgm:cxn modelId="{883ECFE3-03FB-433F-B675-218BB091C48A}" srcId="{674DF42D-8961-4806-903D-F344280A4E0A}" destId="{0E8884ED-6795-4B43-82BC-746290B42286}" srcOrd="0" destOrd="0" parTransId="{97C6809A-F7F4-4D9A-97CD-FEFA8D1D7290}" sibTransId="{9A1F43E2-4931-411E-9AEC-C22D170BCFFC}"/>
    <dgm:cxn modelId="{A26A30E6-E17E-4756-A8CB-F60BC4E520BC}" srcId="{E794274A-35DC-42B0-9E97-B560C26243A2}" destId="{674DF42D-8961-4806-903D-F344280A4E0A}" srcOrd="1" destOrd="0" parTransId="{5EDE5E0B-438E-4419-9112-74C53B5E51FF}" sibTransId="{80AFA460-4269-4D06-BEF8-5E18B8233739}"/>
    <dgm:cxn modelId="{F2BA3966-3A27-4A1E-94AF-7AF8790D8DAD}" type="presOf" srcId="{61D19F09-A993-4276-BB98-4B06812A9B6F}" destId="{D10320F7-9D46-420F-BCB6-131F915F3AD0}" srcOrd="0" destOrd="3" presId="urn:microsoft.com/office/officeart/2005/8/layout/default"/>
    <dgm:cxn modelId="{A0521890-A5FD-41EC-AB28-C083DE607213}" type="presOf" srcId="{0DB484CC-B132-4751-AE1D-8BF075D1BC7A}" destId="{D10320F7-9D46-420F-BCB6-131F915F3AD0}" srcOrd="0" destOrd="2" presId="urn:microsoft.com/office/officeart/2005/8/layout/default"/>
    <dgm:cxn modelId="{753ABDF3-AB40-43B0-A5C4-B66C9E05C789}" srcId="{674DF42D-8961-4806-903D-F344280A4E0A}" destId="{61D19F09-A993-4276-BB98-4B06812A9B6F}" srcOrd="2" destOrd="0" parTransId="{A0E98F30-E20E-4217-91F3-897137221A55}" sibTransId="{FF349393-6DBA-40A6-AF33-8BAAE79FF050}"/>
    <dgm:cxn modelId="{B64060D7-1E4E-4E9E-AC1E-77F58182438D}" type="presOf" srcId="{E794274A-35DC-42B0-9E97-B560C26243A2}" destId="{A1EBCE79-8CC9-4F42-A0EF-469ACF051A05}" srcOrd="0" destOrd="0" presId="urn:microsoft.com/office/officeart/2005/8/layout/default"/>
    <dgm:cxn modelId="{E8660E82-B29E-4C16-8221-ADA8349C3B59}" srcId="{E794274A-35DC-42B0-9E97-B560C26243A2}" destId="{D17C4FA0-F88E-448B-BA86-E73E0C41F44E}" srcOrd="0" destOrd="0" parTransId="{DFCBA57A-3A7E-491B-A37C-3837C86AD971}" sibTransId="{113C9D8D-A2D8-4669-B578-EC523AA132D3}"/>
    <dgm:cxn modelId="{CD5BB9F3-7267-497F-BFAB-22DAF366F8CB}" type="presOf" srcId="{674DF42D-8961-4806-903D-F344280A4E0A}" destId="{D10320F7-9D46-420F-BCB6-131F915F3AD0}" srcOrd="0" destOrd="0" presId="urn:microsoft.com/office/officeart/2005/8/layout/default"/>
    <dgm:cxn modelId="{C3B1F252-221E-44BC-8195-3E27AAD0974F}" type="presParOf" srcId="{A1EBCE79-8CC9-4F42-A0EF-469ACF051A05}" destId="{9CC594AC-958F-4066-BF35-0F3926F1C262}" srcOrd="0" destOrd="0" presId="urn:microsoft.com/office/officeart/2005/8/layout/default"/>
    <dgm:cxn modelId="{0DCD3EBE-11AC-4654-AA64-7ED4E772502A}" type="presParOf" srcId="{A1EBCE79-8CC9-4F42-A0EF-469ACF051A05}" destId="{698D3458-BE68-4975-80AD-CD4D3F0DB2FF}" srcOrd="1" destOrd="0" presId="urn:microsoft.com/office/officeart/2005/8/layout/default"/>
    <dgm:cxn modelId="{4D96F26C-54F3-4592-88B7-3773EB49A924}" type="presParOf" srcId="{A1EBCE79-8CC9-4F42-A0EF-469ACF051A05}" destId="{D10320F7-9D46-420F-BCB6-131F915F3AD0}"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8D58F4-DA87-4988-AD48-C84C58C0E082}"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494AC647-8BB8-4AEC-B236-BE1B4ED260E3}">
      <dgm:prSet phldrT="[Text]" custT="1"/>
      <dgm:spPr/>
      <dgm:t>
        <a:bodyPr/>
        <a:lstStyle/>
        <a:p>
          <a:r>
            <a:rPr lang="en-NZ" sz="1600" dirty="0"/>
            <a:t>Protect and transfer traditional knowledge and practices </a:t>
          </a:r>
          <a:endParaRPr lang="en-US" sz="1600" dirty="0"/>
        </a:p>
      </dgm:t>
    </dgm:pt>
    <dgm:pt modelId="{49D9E947-F3B5-4982-8748-7C5C489D95A1}" type="parTrans" cxnId="{CF5229CF-65C4-467E-B583-702BDF864558}">
      <dgm:prSet/>
      <dgm:spPr/>
      <dgm:t>
        <a:bodyPr/>
        <a:lstStyle/>
        <a:p>
          <a:endParaRPr lang="en-US"/>
        </a:p>
      </dgm:t>
    </dgm:pt>
    <dgm:pt modelId="{0FC3E34F-44AF-4EBA-8C37-9A6402856E94}" type="sibTrans" cxnId="{CF5229CF-65C4-467E-B583-702BDF864558}">
      <dgm:prSet/>
      <dgm:spPr/>
      <dgm:t>
        <a:bodyPr/>
        <a:lstStyle/>
        <a:p>
          <a:endParaRPr lang="en-US"/>
        </a:p>
      </dgm:t>
    </dgm:pt>
    <dgm:pt modelId="{82FBD865-E3D0-492E-A181-21EEADB7ED1E}">
      <dgm:prSet custT="1"/>
      <dgm:spPr/>
      <dgm:t>
        <a:bodyPr/>
        <a:lstStyle/>
        <a:p>
          <a:r>
            <a:rPr lang="en-NZ" sz="1600" dirty="0"/>
            <a:t>Build contemporary resource management knowledge</a:t>
          </a:r>
        </a:p>
      </dgm:t>
    </dgm:pt>
    <dgm:pt modelId="{3A37C74D-956F-423F-A6B1-535A920AEDEA}" type="parTrans" cxnId="{F0E57E12-932A-4AE9-B59C-E23C3DDED106}">
      <dgm:prSet/>
      <dgm:spPr/>
      <dgm:t>
        <a:bodyPr/>
        <a:lstStyle/>
        <a:p>
          <a:endParaRPr lang="en-US"/>
        </a:p>
      </dgm:t>
    </dgm:pt>
    <dgm:pt modelId="{082E0B7A-8300-4088-81E5-67BD74D002A3}" type="sibTrans" cxnId="{F0E57E12-932A-4AE9-B59C-E23C3DDED106}">
      <dgm:prSet/>
      <dgm:spPr/>
      <dgm:t>
        <a:bodyPr/>
        <a:lstStyle/>
        <a:p>
          <a:endParaRPr lang="en-US"/>
        </a:p>
      </dgm:t>
    </dgm:pt>
    <dgm:pt modelId="{77F221F6-D8DF-4E71-9AB9-FDCADEAA9889}">
      <dgm:prSet custT="1"/>
      <dgm:spPr/>
      <dgm:t>
        <a:bodyPr/>
        <a:lstStyle/>
        <a:p>
          <a:r>
            <a:rPr lang="en-NZ" sz="1600" dirty="0"/>
            <a:t>Foster the next generation of kaitiaki - focused on tamariki and rangatahi </a:t>
          </a:r>
        </a:p>
      </dgm:t>
    </dgm:pt>
    <dgm:pt modelId="{58F1D22B-C72B-4A48-A95E-890775484121}" type="parTrans" cxnId="{FC8C3332-865F-44EC-A5FE-6DBC4CF06689}">
      <dgm:prSet/>
      <dgm:spPr/>
      <dgm:t>
        <a:bodyPr/>
        <a:lstStyle/>
        <a:p>
          <a:endParaRPr lang="en-US"/>
        </a:p>
      </dgm:t>
    </dgm:pt>
    <dgm:pt modelId="{31DA0C29-92C2-44EA-9B49-64454B9720E6}" type="sibTrans" cxnId="{FC8C3332-865F-44EC-A5FE-6DBC4CF06689}">
      <dgm:prSet/>
      <dgm:spPr/>
      <dgm:t>
        <a:bodyPr/>
        <a:lstStyle/>
        <a:p>
          <a:endParaRPr lang="en-US"/>
        </a:p>
      </dgm:t>
    </dgm:pt>
    <dgm:pt modelId="{39CDEA94-9A15-4DB5-A93D-A50C7A630C8C}">
      <dgm:prSet custT="1"/>
      <dgm:spPr/>
      <dgm:t>
        <a:bodyPr/>
        <a:lstStyle/>
        <a:p>
          <a:r>
            <a:rPr lang="en-NZ" sz="1600" dirty="0"/>
            <a:t>Capacity Building</a:t>
          </a:r>
        </a:p>
      </dgm:t>
    </dgm:pt>
    <dgm:pt modelId="{1F644387-C9D4-4947-BF37-A520DDFB941F}" type="parTrans" cxnId="{365883C0-F095-45C0-8629-2BB2A7AE6785}">
      <dgm:prSet/>
      <dgm:spPr/>
      <dgm:t>
        <a:bodyPr/>
        <a:lstStyle/>
        <a:p>
          <a:endParaRPr lang="en-US"/>
        </a:p>
      </dgm:t>
    </dgm:pt>
    <dgm:pt modelId="{5D0D5436-5A5D-4803-8EB8-CD0EAE322B5C}" type="sibTrans" cxnId="{365883C0-F095-45C0-8629-2BB2A7AE6785}">
      <dgm:prSet/>
      <dgm:spPr/>
      <dgm:t>
        <a:bodyPr/>
        <a:lstStyle/>
        <a:p>
          <a:endParaRPr lang="en-US"/>
        </a:p>
      </dgm:t>
    </dgm:pt>
    <dgm:pt modelId="{89908959-7FD3-4AB1-8CDE-9BF0F5A42E73}">
      <dgm:prSet custT="1"/>
      <dgm:spPr/>
      <dgm:t>
        <a:bodyPr/>
        <a:lstStyle/>
        <a:p>
          <a:r>
            <a:rPr lang="en-NZ" sz="1600" dirty="0"/>
            <a:t>Incorporate cultural values  / matauranga into freshwater and coastal management</a:t>
          </a:r>
        </a:p>
      </dgm:t>
    </dgm:pt>
    <dgm:pt modelId="{D4AEAF55-8510-4D7A-BFD7-7550D1FBBC4A}" type="parTrans" cxnId="{26A0E8F3-DA51-4962-B540-1C1C66DB7332}">
      <dgm:prSet/>
      <dgm:spPr/>
      <dgm:t>
        <a:bodyPr/>
        <a:lstStyle/>
        <a:p>
          <a:endParaRPr lang="en-US"/>
        </a:p>
      </dgm:t>
    </dgm:pt>
    <dgm:pt modelId="{2AB71EE6-B54D-42EA-BFFC-732812445322}" type="sibTrans" cxnId="{26A0E8F3-DA51-4962-B540-1C1C66DB7332}">
      <dgm:prSet/>
      <dgm:spPr/>
      <dgm:t>
        <a:bodyPr/>
        <a:lstStyle/>
        <a:p>
          <a:endParaRPr lang="en-US"/>
        </a:p>
      </dgm:t>
    </dgm:pt>
    <dgm:pt modelId="{0B62E21E-2799-4533-A5D5-37E4CC9E54FF}">
      <dgm:prSet custT="1"/>
      <dgm:spPr/>
      <dgm:t>
        <a:bodyPr/>
        <a:lstStyle/>
        <a:p>
          <a:r>
            <a:rPr lang="en-NZ" sz="1600" dirty="0"/>
            <a:t>How to apply matauranga to sustainable land management practices</a:t>
          </a:r>
        </a:p>
      </dgm:t>
    </dgm:pt>
    <dgm:pt modelId="{59755799-E333-48A6-8439-9ADF51FCFF2E}" type="parTrans" cxnId="{BDC63622-2D19-4500-89CD-89553EF2C615}">
      <dgm:prSet/>
      <dgm:spPr/>
      <dgm:t>
        <a:bodyPr/>
        <a:lstStyle/>
        <a:p>
          <a:endParaRPr lang="en-US"/>
        </a:p>
      </dgm:t>
    </dgm:pt>
    <dgm:pt modelId="{23126A8F-BFEB-47AA-B199-AD550A25AD4F}" type="sibTrans" cxnId="{BDC63622-2D19-4500-89CD-89553EF2C615}">
      <dgm:prSet/>
      <dgm:spPr/>
      <dgm:t>
        <a:bodyPr/>
        <a:lstStyle/>
        <a:p>
          <a:endParaRPr lang="en-US"/>
        </a:p>
      </dgm:t>
    </dgm:pt>
    <dgm:pt modelId="{33098D1D-AF7F-4E7A-9129-906A055CBF0B}" type="pres">
      <dgm:prSet presAssocID="{D58D58F4-DA87-4988-AD48-C84C58C0E082}" presName="linear" presStyleCnt="0">
        <dgm:presLayoutVars>
          <dgm:dir/>
          <dgm:animLvl val="lvl"/>
          <dgm:resizeHandles val="exact"/>
        </dgm:presLayoutVars>
      </dgm:prSet>
      <dgm:spPr/>
    </dgm:pt>
    <dgm:pt modelId="{B2DFE5D5-1843-47E3-9CE8-338ED2B647F2}" type="pres">
      <dgm:prSet presAssocID="{494AC647-8BB8-4AEC-B236-BE1B4ED260E3}" presName="parentLin" presStyleCnt="0"/>
      <dgm:spPr/>
    </dgm:pt>
    <dgm:pt modelId="{B955C245-8A38-41F5-BF65-C057A0ACDED5}" type="pres">
      <dgm:prSet presAssocID="{494AC647-8BB8-4AEC-B236-BE1B4ED260E3}" presName="parentLeftMargin" presStyleLbl="node1" presStyleIdx="0" presStyleCnt="4"/>
      <dgm:spPr/>
    </dgm:pt>
    <dgm:pt modelId="{70729FA3-980B-4A4F-A7B6-98E2BEB5F1D5}" type="pres">
      <dgm:prSet presAssocID="{494AC647-8BB8-4AEC-B236-BE1B4ED260E3}" presName="parentText" presStyleLbl="node1" presStyleIdx="0" presStyleCnt="4">
        <dgm:presLayoutVars>
          <dgm:chMax val="0"/>
          <dgm:bulletEnabled val="1"/>
        </dgm:presLayoutVars>
      </dgm:prSet>
      <dgm:spPr/>
    </dgm:pt>
    <dgm:pt modelId="{4908E66B-D4EF-418D-9452-9132A34730B8}" type="pres">
      <dgm:prSet presAssocID="{494AC647-8BB8-4AEC-B236-BE1B4ED260E3}" presName="negativeSpace" presStyleCnt="0"/>
      <dgm:spPr/>
    </dgm:pt>
    <dgm:pt modelId="{DB6A5920-F36F-4CA6-A39C-B3C106763877}" type="pres">
      <dgm:prSet presAssocID="{494AC647-8BB8-4AEC-B236-BE1B4ED260E3}" presName="childText" presStyleLbl="conFgAcc1" presStyleIdx="0" presStyleCnt="4">
        <dgm:presLayoutVars>
          <dgm:bulletEnabled val="1"/>
        </dgm:presLayoutVars>
      </dgm:prSet>
      <dgm:spPr/>
    </dgm:pt>
    <dgm:pt modelId="{A9E8CC84-4A83-4472-B25C-2429055F8A80}" type="pres">
      <dgm:prSet presAssocID="{0FC3E34F-44AF-4EBA-8C37-9A6402856E94}" presName="spaceBetweenRectangles" presStyleCnt="0"/>
      <dgm:spPr/>
    </dgm:pt>
    <dgm:pt modelId="{F4FA5F23-1394-4B64-B9DD-0721CD52095C}" type="pres">
      <dgm:prSet presAssocID="{82FBD865-E3D0-492E-A181-21EEADB7ED1E}" presName="parentLin" presStyleCnt="0"/>
      <dgm:spPr/>
    </dgm:pt>
    <dgm:pt modelId="{45502EE5-47E4-43DC-8EC6-56CD93DC5DA6}" type="pres">
      <dgm:prSet presAssocID="{82FBD865-E3D0-492E-A181-21EEADB7ED1E}" presName="parentLeftMargin" presStyleLbl="node1" presStyleIdx="0" presStyleCnt="4"/>
      <dgm:spPr/>
    </dgm:pt>
    <dgm:pt modelId="{536F3FA9-6BCE-499E-96D8-6FB130340929}" type="pres">
      <dgm:prSet presAssocID="{82FBD865-E3D0-492E-A181-21EEADB7ED1E}" presName="parentText" presStyleLbl="node1" presStyleIdx="1" presStyleCnt="4">
        <dgm:presLayoutVars>
          <dgm:chMax val="0"/>
          <dgm:bulletEnabled val="1"/>
        </dgm:presLayoutVars>
      </dgm:prSet>
      <dgm:spPr/>
    </dgm:pt>
    <dgm:pt modelId="{1982DDF8-FCF4-4584-9230-C6DAC602952D}" type="pres">
      <dgm:prSet presAssocID="{82FBD865-E3D0-492E-A181-21EEADB7ED1E}" presName="negativeSpace" presStyleCnt="0"/>
      <dgm:spPr/>
    </dgm:pt>
    <dgm:pt modelId="{BB1AD663-9C09-4862-B3A0-062779141046}" type="pres">
      <dgm:prSet presAssocID="{82FBD865-E3D0-492E-A181-21EEADB7ED1E}" presName="childText" presStyleLbl="conFgAcc1" presStyleIdx="1" presStyleCnt="4">
        <dgm:presLayoutVars>
          <dgm:bulletEnabled val="1"/>
        </dgm:presLayoutVars>
      </dgm:prSet>
      <dgm:spPr/>
    </dgm:pt>
    <dgm:pt modelId="{1F15209A-D4F5-4A5D-9BBD-380DFA5D0CC2}" type="pres">
      <dgm:prSet presAssocID="{082E0B7A-8300-4088-81E5-67BD74D002A3}" presName="spaceBetweenRectangles" presStyleCnt="0"/>
      <dgm:spPr/>
    </dgm:pt>
    <dgm:pt modelId="{6B355AEF-72C9-42F2-97B5-55E6820BCA83}" type="pres">
      <dgm:prSet presAssocID="{39CDEA94-9A15-4DB5-A93D-A50C7A630C8C}" presName="parentLin" presStyleCnt="0"/>
      <dgm:spPr/>
    </dgm:pt>
    <dgm:pt modelId="{839352AB-D3C4-4F99-BAD6-BD862FE20ECB}" type="pres">
      <dgm:prSet presAssocID="{39CDEA94-9A15-4DB5-A93D-A50C7A630C8C}" presName="parentLeftMargin" presStyleLbl="node1" presStyleIdx="1" presStyleCnt="4"/>
      <dgm:spPr/>
    </dgm:pt>
    <dgm:pt modelId="{DA44D04A-E2D9-4517-88A0-E9693FA30923}" type="pres">
      <dgm:prSet presAssocID="{39CDEA94-9A15-4DB5-A93D-A50C7A630C8C}" presName="parentText" presStyleLbl="node1" presStyleIdx="2" presStyleCnt="4">
        <dgm:presLayoutVars>
          <dgm:chMax val="0"/>
          <dgm:bulletEnabled val="1"/>
        </dgm:presLayoutVars>
      </dgm:prSet>
      <dgm:spPr/>
    </dgm:pt>
    <dgm:pt modelId="{BE74BA7D-28E6-48C0-9139-529EF8D53808}" type="pres">
      <dgm:prSet presAssocID="{39CDEA94-9A15-4DB5-A93D-A50C7A630C8C}" presName="negativeSpace" presStyleCnt="0"/>
      <dgm:spPr/>
    </dgm:pt>
    <dgm:pt modelId="{2ECE5AA9-C246-45B1-98E6-D5664CB8F3AF}" type="pres">
      <dgm:prSet presAssocID="{39CDEA94-9A15-4DB5-A93D-A50C7A630C8C}" presName="childText" presStyleLbl="conFgAcc1" presStyleIdx="2" presStyleCnt="4">
        <dgm:presLayoutVars>
          <dgm:bulletEnabled val="1"/>
        </dgm:presLayoutVars>
      </dgm:prSet>
      <dgm:spPr/>
    </dgm:pt>
    <dgm:pt modelId="{3E651E4E-9E2F-4CF8-947E-7ACA01FD4D3B}" type="pres">
      <dgm:prSet presAssocID="{5D0D5436-5A5D-4803-8EB8-CD0EAE322B5C}" presName="spaceBetweenRectangles" presStyleCnt="0"/>
      <dgm:spPr/>
    </dgm:pt>
    <dgm:pt modelId="{B754AAF2-24CE-4040-91EF-E3B765B93640}" type="pres">
      <dgm:prSet presAssocID="{77F221F6-D8DF-4E71-9AB9-FDCADEAA9889}" presName="parentLin" presStyleCnt="0"/>
      <dgm:spPr/>
    </dgm:pt>
    <dgm:pt modelId="{BB6DD0BB-763A-4828-A506-EA669CEE9CE6}" type="pres">
      <dgm:prSet presAssocID="{77F221F6-D8DF-4E71-9AB9-FDCADEAA9889}" presName="parentLeftMargin" presStyleLbl="node1" presStyleIdx="2" presStyleCnt="4"/>
      <dgm:spPr/>
    </dgm:pt>
    <dgm:pt modelId="{474B71EE-A582-42A4-B72F-4C695C7F48A3}" type="pres">
      <dgm:prSet presAssocID="{77F221F6-D8DF-4E71-9AB9-FDCADEAA9889}" presName="parentText" presStyleLbl="node1" presStyleIdx="3" presStyleCnt="4">
        <dgm:presLayoutVars>
          <dgm:chMax val="0"/>
          <dgm:bulletEnabled val="1"/>
        </dgm:presLayoutVars>
      </dgm:prSet>
      <dgm:spPr/>
    </dgm:pt>
    <dgm:pt modelId="{BD0E3D36-F879-4BC6-A1D9-5F882862C799}" type="pres">
      <dgm:prSet presAssocID="{77F221F6-D8DF-4E71-9AB9-FDCADEAA9889}" presName="negativeSpace" presStyleCnt="0"/>
      <dgm:spPr/>
    </dgm:pt>
    <dgm:pt modelId="{AE5B95C9-4EB8-489B-B4DE-25505121ACAF}" type="pres">
      <dgm:prSet presAssocID="{77F221F6-D8DF-4E71-9AB9-FDCADEAA9889}" presName="childText" presStyleLbl="conFgAcc1" presStyleIdx="3" presStyleCnt="4">
        <dgm:presLayoutVars>
          <dgm:bulletEnabled val="1"/>
        </dgm:presLayoutVars>
      </dgm:prSet>
      <dgm:spPr/>
    </dgm:pt>
  </dgm:ptLst>
  <dgm:cxnLst>
    <dgm:cxn modelId="{CF5229CF-65C4-467E-B583-702BDF864558}" srcId="{D58D58F4-DA87-4988-AD48-C84C58C0E082}" destId="{494AC647-8BB8-4AEC-B236-BE1B4ED260E3}" srcOrd="0" destOrd="0" parTransId="{49D9E947-F3B5-4982-8748-7C5C489D95A1}" sibTransId="{0FC3E34F-44AF-4EBA-8C37-9A6402856E94}"/>
    <dgm:cxn modelId="{26A0E8F3-DA51-4962-B540-1C1C66DB7332}" srcId="{82FBD865-E3D0-492E-A181-21EEADB7ED1E}" destId="{89908959-7FD3-4AB1-8CDE-9BF0F5A42E73}" srcOrd="0" destOrd="0" parTransId="{D4AEAF55-8510-4D7A-BFD7-7550D1FBBC4A}" sibTransId="{2AB71EE6-B54D-42EA-BFFC-732812445322}"/>
    <dgm:cxn modelId="{FC8C3332-865F-44EC-A5FE-6DBC4CF06689}" srcId="{D58D58F4-DA87-4988-AD48-C84C58C0E082}" destId="{77F221F6-D8DF-4E71-9AB9-FDCADEAA9889}" srcOrd="3" destOrd="0" parTransId="{58F1D22B-C72B-4A48-A95E-890775484121}" sibTransId="{31DA0C29-92C2-44EA-9B49-64454B9720E6}"/>
    <dgm:cxn modelId="{057304C8-3B77-480F-B07D-346E5EFCFFFA}" type="presOf" srcId="{39CDEA94-9A15-4DB5-A93D-A50C7A630C8C}" destId="{839352AB-D3C4-4F99-BAD6-BD862FE20ECB}" srcOrd="0" destOrd="0" presId="urn:microsoft.com/office/officeart/2005/8/layout/list1"/>
    <dgm:cxn modelId="{365883C0-F095-45C0-8629-2BB2A7AE6785}" srcId="{D58D58F4-DA87-4988-AD48-C84C58C0E082}" destId="{39CDEA94-9A15-4DB5-A93D-A50C7A630C8C}" srcOrd="2" destOrd="0" parTransId="{1F644387-C9D4-4947-BF37-A520DDFB941F}" sibTransId="{5D0D5436-5A5D-4803-8EB8-CD0EAE322B5C}"/>
    <dgm:cxn modelId="{1143E7C9-1411-487B-8B25-242C7827B875}" type="presOf" srcId="{D58D58F4-DA87-4988-AD48-C84C58C0E082}" destId="{33098D1D-AF7F-4E7A-9129-906A055CBF0B}" srcOrd="0" destOrd="0" presId="urn:microsoft.com/office/officeart/2005/8/layout/list1"/>
    <dgm:cxn modelId="{BDC63622-2D19-4500-89CD-89553EF2C615}" srcId="{82FBD865-E3D0-492E-A181-21EEADB7ED1E}" destId="{0B62E21E-2799-4533-A5D5-37E4CC9E54FF}" srcOrd="1" destOrd="0" parTransId="{59755799-E333-48A6-8439-9ADF51FCFF2E}" sibTransId="{23126A8F-BFEB-47AA-B199-AD550A25AD4F}"/>
    <dgm:cxn modelId="{6FEA2A95-6CD7-4B42-AC22-DB64FA5A8C0F}" type="presOf" srcId="{39CDEA94-9A15-4DB5-A93D-A50C7A630C8C}" destId="{DA44D04A-E2D9-4517-88A0-E9693FA30923}" srcOrd="1" destOrd="0" presId="urn:microsoft.com/office/officeart/2005/8/layout/list1"/>
    <dgm:cxn modelId="{4AA4D2B5-11EF-45D5-A95B-9F125FB0F5AE}" type="presOf" srcId="{77F221F6-D8DF-4E71-9AB9-FDCADEAA9889}" destId="{474B71EE-A582-42A4-B72F-4C695C7F48A3}" srcOrd="1" destOrd="0" presId="urn:microsoft.com/office/officeart/2005/8/layout/list1"/>
    <dgm:cxn modelId="{F33FD987-693E-43B6-9EBD-054C523A593E}" type="presOf" srcId="{82FBD865-E3D0-492E-A181-21EEADB7ED1E}" destId="{45502EE5-47E4-43DC-8EC6-56CD93DC5DA6}" srcOrd="0" destOrd="0" presId="urn:microsoft.com/office/officeart/2005/8/layout/list1"/>
    <dgm:cxn modelId="{A7B24CF0-2728-492F-86B1-1CC843CB9368}" type="presOf" srcId="{82FBD865-E3D0-492E-A181-21EEADB7ED1E}" destId="{536F3FA9-6BCE-499E-96D8-6FB130340929}" srcOrd="1" destOrd="0" presId="urn:microsoft.com/office/officeart/2005/8/layout/list1"/>
    <dgm:cxn modelId="{C4277560-E097-4EF1-8BC1-3254A0A5FF40}" type="presOf" srcId="{89908959-7FD3-4AB1-8CDE-9BF0F5A42E73}" destId="{BB1AD663-9C09-4862-B3A0-062779141046}" srcOrd="0" destOrd="0" presId="urn:microsoft.com/office/officeart/2005/8/layout/list1"/>
    <dgm:cxn modelId="{33F7376B-92F1-4D9A-9274-C6E9F21F817F}" type="presOf" srcId="{77F221F6-D8DF-4E71-9AB9-FDCADEAA9889}" destId="{BB6DD0BB-763A-4828-A506-EA669CEE9CE6}" srcOrd="0" destOrd="0" presId="urn:microsoft.com/office/officeart/2005/8/layout/list1"/>
    <dgm:cxn modelId="{EB69ECF9-60D4-49F9-99DE-ED9E501249A3}" type="presOf" srcId="{0B62E21E-2799-4533-A5D5-37E4CC9E54FF}" destId="{BB1AD663-9C09-4862-B3A0-062779141046}" srcOrd="0" destOrd="1" presId="urn:microsoft.com/office/officeart/2005/8/layout/list1"/>
    <dgm:cxn modelId="{7A42165B-188D-40BD-8C61-7A49AF6A8119}" type="presOf" srcId="{494AC647-8BB8-4AEC-B236-BE1B4ED260E3}" destId="{70729FA3-980B-4A4F-A7B6-98E2BEB5F1D5}" srcOrd="1" destOrd="0" presId="urn:microsoft.com/office/officeart/2005/8/layout/list1"/>
    <dgm:cxn modelId="{F0E57E12-932A-4AE9-B59C-E23C3DDED106}" srcId="{D58D58F4-DA87-4988-AD48-C84C58C0E082}" destId="{82FBD865-E3D0-492E-A181-21EEADB7ED1E}" srcOrd="1" destOrd="0" parTransId="{3A37C74D-956F-423F-A6B1-535A920AEDEA}" sibTransId="{082E0B7A-8300-4088-81E5-67BD74D002A3}"/>
    <dgm:cxn modelId="{9051256A-DC76-4E1D-B6E0-E25061FB27F1}" type="presOf" srcId="{494AC647-8BB8-4AEC-B236-BE1B4ED260E3}" destId="{B955C245-8A38-41F5-BF65-C057A0ACDED5}" srcOrd="0" destOrd="0" presId="urn:microsoft.com/office/officeart/2005/8/layout/list1"/>
    <dgm:cxn modelId="{D7B5275E-236D-4AC5-92F4-01F23D50C34C}" type="presParOf" srcId="{33098D1D-AF7F-4E7A-9129-906A055CBF0B}" destId="{B2DFE5D5-1843-47E3-9CE8-338ED2B647F2}" srcOrd="0" destOrd="0" presId="urn:microsoft.com/office/officeart/2005/8/layout/list1"/>
    <dgm:cxn modelId="{3CBCBFDE-0860-4A48-AD49-CDBD2250C9CB}" type="presParOf" srcId="{B2DFE5D5-1843-47E3-9CE8-338ED2B647F2}" destId="{B955C245-8A38-41F5-BF65-C057A0ACDED5}" srcOrd="0" destOrd="0" presId="urn:microsoft.com/office/officeart/2005/8/layout/list1"/>
    <dgm:cxn modelId="{63BA57D1-A2CD-4E6F-9577-0B7CBDC90EA1}" type="presParOf" srcId="{B2DFE5D5-1843-47E3-9CE8-338ED2B647F2}" destId="{70729FA3-980B-4A4F-A7B6-98E2BEB5F1D5}" srcOrd="1" destOrd="0" presId="urn:microsoft.com/office/officeart/2005/8/layout/list1"/>
    <dgm:cxn modelId="{D9799596-CFE4-412B-B7BA-B75DA8617F93}" type="presParOf" srcId="{33098D1D-AF7F-4E7A-9129-906A055CBF0B}" destId="{4908E66B-D4EF-418D-9452-9132A34730B8}" srcOrd="1" destOrd="0" presId="urn:microsoft.com/office/officeart/2005/8/layout/list1"/>
    <dgm:cxn modelId="{D21D7697-F84E-40C7-ABD6-65F76F555C53}" type="presParOf" srcId="{33098D1D-AF7F-4E7A-9129-906A055CBF0B}" destId="{DB6A5920-F36F-4CA6-A39C-B3C106763877}" srcOrd="2" destOrd="0" presId="urn:microsoft.com/office/officeart/2005/8/layout/list1"/>
    <dgm:cxn modelId="{5AFA0CCD-2A7F-4B89-8FBF-D51ED6109281}" type="presParOf" srcId="{33098D1D-AF7F-4E7A-9129-906A055CBF0B}" destId="{A9E8CC84-4A83-4472-B25C-2429055F8A80}" srcOrd="3" destOrd="0" presId="urn:microsoft.com/office/officeart/2005/8/layout/list1"/>
    <dgm:cxn modelId="{44FC44A1-628A-4196-8168-17AF108A7FE6}" type="presParOf" srcId="{33098D1D-AF7F-4E7A-9129-906A055CBF0B}" destId="{F4FA5F23-1394-4B64-B9DD-0721CD52095C}" srcOrd="4" destOrd="0" presId="urn:microsoft.com/office/officeart/2005/8/layout/list1"/>
    <dgm:cxn modelId="{E49DE854-55EE-42DC-8B1A-A35D57F2690F}" type="presParOf" srcId="{F4FA5F23-1394-4B64-B9DD-0721CD52095C}" destId="{45502EE5-47E4-43DC-8EC6-56CD93DC5DA6}" srcOrd="0" destOrd="0" presId="urn:microsoft.com/office/officeart/2005/8/layout/list1"/>
    <dgm:cxn modelId="{FD8EDD64-D228-413C-A79B-FCACFA2F2F0B}" type="presParOf" srcId="{F4FA5F23-1394-4B64-B9DD-0721CD52095C}" destId="{536F3FA9-6BCE-499E-96D8-6FB130340929}" srcOrd="1" destOrd="0" presId="urn:microsoft.com/office/officeart/2005/8/layout/list1"/>
    <dgm:cxn modelId="{4377B5AE-2162-4CF8-B7EB-6C1582701F34}" type="presParOf" srcId="{33098D1D-AF7F-4E7A-9129-906A055CBF0B}" destId="{1982DDF8-FCF4-4584-9230-C6DAC602952D}" srcOrd="5" destOrd="0" presId="urn:microsoft.com/office/officeart/2005/8/layout/list1"/>
    <dgm:cxn modelId="{CC12CA8A-5609-4AD6-A3F5-C83F08E30B9B}" type="presParOf" srcId="{33098D1D-AF7F-4E7A-9129-906A055CBF0B}" destId="{BB1AD663-9C09-4862-B3A0-062779141046}" srcOrd="6" destOrd="0" presId="urn:microsoft.com/office/officeart/2005/8/layout/list1"/>
    <dgm:cxn modelId="{80C60ABF-C3EB-4A10-BA4E-80187FF34735}" type="presParOf" srcId="{33098D1D-AF7F-4E7A-9129-906A055CBF0B}" destId="{1F15209A-D4F5-4A5D-9BBD-380DFA5D0CC2}" srcOrd="7" destOrd="0" presId="urn:microsoft.com/office/officeart/2005/8/layout/list1"/>
    <dgm:cxn modelId="{B7C7B387-3617-4309-8EAA-2DFEC4F35AB1}" type="presParOf" srcId="{33098D1D-AF7F-4E7A-9129-906A055CBF0B}" destId="{6B355AEF-72C9-42F2-97B5-55E6820BCA83}" srcOrd="8" destOrd="0" presId="urn:microsoft.com/office/officeart/2005/8/layout/list1"/>
    <dgm:cxn modelId="{A68B62D4-41ED-4C23-89A1-8A11EDA03F65}" type="presParOf" srcId="{6B355AEF-72C9-42F2-97B5-55E6820BCA83}" destId="{839352AB-D3C4-4F99-BAD6-BD862FE20ECB}" srcOrd="0" destOrd="0" presId="urn:microsoft.com/office/officeart/2005/8/layout/list1"/>
    <dgm:cxn modelId="{DC7ED04D-A35B-4AED-839B-C1E7DFFD89AE}" type="presParOf" srcId="{6B355AEF-72C9-42F2-97B5-55E6820BCA83}" destId="{DA44D04A-E2D9-4517-88A0-E9693FA30923}" srcOrd="1" destOrd="0" presId="urn:microsoft.com/office/officeart/2005/8/layout/list1"/>
    <dgm:cxn modelId="{8698E7BC-4838-4F8A-974F-498E23B235C6}" type="presParOf" srcId="{33098D1D-AF7F-4E7A-9129-906A055CBF0B}" destId="{BE74BA7D-28E6-48C0-9139-529EF8D53808}" srcOrd="9" destOrd="0" presId="urn:microsoft.com/office/officeart/2005/8/layout/list1"/>
    <dgm:cxn modelId="{55B04CCC-575D-4748-A097-E565080CCBF3}" type="presParOf" srcId="{33098D1D-AF7F-4E7A-9129-906A055CBF0B}" destId="{2ECE5AA9-C246-45B1-98E6-D5664CB8F3AF}" srcOrd="10" destOrd="0" presId="urn:microsoft.com/office/officeart/2005/8/layout/list1"/>
    <dgm:cxn modelId="{8C0E2D86-DFAE-4FAC-B35F-641BE1460910}" type="presParOf" srcId="{33098D1D-AF7F-4E7A-9129-906A055CBF0B}" destId="{3E651E4E-9E2F-4CF8-947E-7ACA01FD4D3B}" srcOrd="11" destOrd="0" presId="urn:microsoft.com/office/officeart/2005/8/layout/list1"/>
    <dgm:cxn modelId="{47CF435B-A5E0-4A0E-8234-0FDB04E9D443}" type="presParOf" srcId="{33098D1D-AF7F-4E7A-9129-906A055CBF0B}" destId="{B754AAF2-24CE-4040-91EF-E3B765B93640}" srcOrd="12" destOrd="0" presId="urn:microsoft.com/office/officeart/2005/8/layout/list1"/>
    <dgm:cxn modelId="{BFF3E902-AF50-4212-827A-BF7FF2A528B7}" type="presParOf" srcId="{B754AAF2-24CE-4040-91EF-E3B765B93640}" destId="{BB6DD0BB-763A-4828-A506-EA669CEE9CE6}" srcOrd="0" destOrd="0" presId="urn:microsoft.com/office/officeart/2005/8/layout/list1"/>
    <dgm:cxn modelId="{7A96E80B-D493-4F60-B534-E5080E914CA3}" type="presParOf" srcId="{B754AAF2-24CE-4040-91EF-E3B765B93640}" destId="{474B71EE-A582-42A4-B72F-4C695C7F48A3}" srcOrd="1" destOrd="0" presId="urn:microsoft.com/office/officeart/2005/8/layout/list1"/>
    <dgm:cxn modelId="{C7B78011-8328-482D-86BA-78288C2D1450}" type="presParOf" srcId="{33098D1D-AF7F-4E7A-9129-906A055CBF0B}" destId="{BD0E3D36-F879-4BC6-A1D9-5F882862C799}" srcOrd="13" destOrd="0" presId="urn:microsoft.com/office/officeart/2005/8/layout/list1"/>
    <dgm:cxn modelId="{BFE6B73C-C056-4601-B34A-373B29F4CF04}" type="presParOf" srcId="{33098D1D-AF7F-4E7A-9129-906A055CBF0B}" destId="{AE5B95C9-4EB8-489B-B4DE-25505121ACAF}"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5BCD1-AA17-4F20-A02C-6B0E91D87948}">
      <dsp:nvSpPr>
        <dsp:cNvPr id="0" name=""/>
        <dsp:cNvSpPr/>
      </dsp:nvSpPr>
      <dsp:spPr>
        <a:xfrm>
          <a:off x="2602800" y="1233485"/>
          <a:ext cx="1514807" cy="1514807"/>
        </a:xfrm>
        <a:prstGeom prst="ellipse">
          <a:avLst/>
        </a:prstGeom>
        <a:solidFill>
          <a:schemeClr val="accent1">
            <a:shade val="80000"/>
            <a:alpha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3FCB4FE-D132-4A39-B5A5-76EB3D28D0ED}">
      <dsp:nvSpPr>
        <dsp:cNvPr id="0" name=""/>
        <dsp:cNvSpPr/>
      </dsp:nvSpPr>
      <dsp:spPr>
        <a:xfrm>
          <a:off x="2481615" y="0"/>
          <a:ext cx="1757176" cy="10170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err="1"/>
            <a:t>Tinana</a:t>
          </a:r>
          <a:r>
            <a:rPr lang="en-US" sz="2800" kern="1200" dirty="0"/>
            <a:t> (physical)</a:t>
          </a:r>
        </a:p>
      </dsp:txBody>
      <dsp:txXfrm>
        <a:off x="2481615" y="0"/>
        <a:ext cx="1757176" cy="1017084"/>
      </dsp:txXfrm>
    </dsp:sp>
    <dsp:sp modelId="{2A5AFC5B-77B6-472E-9C79-A7DDD48C9099}">
      <dsp:nvSpPr>
        <dsp:cNvPr id="0" name=""/>
        <dsp:cNvSpPr/>
      </dsp:nvSpPr>
      <dsp:spPr>
        <a:xfrm>
          <a:off x="3179033" y="1652005"/>
          <a:ext cx="1514807" cy="1514807"/>
        </a:xfrm>
        <a:prstGeom prst="ellipse">
          <a:avLst/>
        </a:prstGeom>
        <a:solidFill>
          <a:schemeClr val="accent1">
            <a:shade val="80000"/>
            <a:alpha val="50000"/>
            <a:hueOff val="150967"/>
            <a:satOff val="-23979"/>
            <a:lumOff val="1211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B59427F-0B5E-4436-96D7-783D96E799D3}">
      <dsp:nvSpPr>
        <dsp:cNvPr id="0" name=""/>
        <dsp:cNvSpPr/>
      </dsp:nvSpPr>
      <dsp:spPr>
        <a:xfrm>
          <a:off x="4814419" y="1341686"/>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err="1"/>
            <a:t>Hinengaro</a:t>
          </a:r>
          <a:r>
            <a:rPr lang="en-US" sz="2800" kern="1200" dirty="0"/>
            <a:t> (mental)</a:t>
          </a:r>
        </a:p>
      </dsp:txBody>
      <dsp:txXfrm>
        <a:off x="4814419" y="1341686"/>
        <a:ext cx="1575399" cy="1103645"/>
      </dsp:txXfrm>
    </dsp:sp>
    <dsp:sp modelId="{296E9311-15F1-4FD9-8E54-9BFD08F60B8C}">
      <dsp:nvSpPr>
        <dsp:cNvPr id="0" name=""/>
        <dsp:cNvSpPr/>
      </dsp:nvSpPr>
      <dsp:spPr>
        <a:xfrm>
          <a:off x="2959083" y="2329773"/>
          <a:ext cx="1514807" cy="1514807"/>
        </a:xfrm>
        <a:prstGeom prst="ellipse">
          <a:avLst/>
        </a:prstGeom>
        <a:solidFill>
          <a:schemeClr val="accent1">
            <a:shade val="80000"/>
            <a:alpha val="50000"/>
            <a:hueOff val="301933"/>
            <a:satOff val="-47958"/>
            <a:lumOff val="2423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B184D5C-F51B-4856-95D0-3F50B741520F}">
      <dsp:nvSpPr>
        <dsp:cNvPr id="0" name=""/>
        <dsp:cNvSpPr/>
      </dsp:nvSpPr>
      <dsp:spPr>
        <a:xfrm>
          <a:off x="4572049" y="3224375"/>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Wairua (spiritual)</a:t>
          </a:r>
        </a:p>
      </dsp:txBody>
      <dsp:txXfrm>
        <a:off x="4572049" y="3224375"/>
        <a:ext cx="1575399" cy="1103645"/>
      </dsp:txXfrm>
    </dsp:sp>
    <dsp:sp modelId="{0C222A66-ED9C-40AC-BCF6-54F197E065D4}">
      <dsp:nvSpPr>
        <dsp:cNvPr id="0" name=""/>
        <dsp:cNvSpPr/>
      </dsp:nvSpPr>
      <dsp:spPr>
        <a:xfrm>
          <a:off x="2246517" y="2329773"/>
          <a:ext cx="1514807" cy="1514807"/>
        </a:xfrm>
        <a:prstGeom prst="ellipse">
          <a:avLst/>
        </a:prstGeom>
        <a:solidFill>
          <a:schemeClr val="accent1">
            <a:shade val="80000"/>
            <a:alpha val="50000"/>
            <a:hueOff val="452900"/>
            <a:satOff val="-71936"/>
            <a:lumOff val="3635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BDB81A4-FD6C-4ACD-86DB-212C8C1FA669}">
      <dsp:nvSpPr>
        <dsp:cNvPr id="0" name=""/>
        <dsp:cNvSpPr/>
      </dsp:nvSpPr>
      <dsp:spPr>
        <a:xfrm>
          <a:off x="572958" y="3224375"/>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Whanau (family)</a:t>
          </a:r>
        </a:p>
      </dsp:txBody>
      <dsp:txXfrm>
        <a:off x="572958" y="3224375"/>
        <a:ext cx="1575399" cy="1103645"/>
      </dsp:txXfrm>
    </dsp:sp>
    <dsp:sp modelId="{668705F3-8970-4B38-A7E6-C95FE72E0CB9}">
      <dsp:nvSpPr>
        <dsp:cNvPr id="0" name=""/>
        <dsp:cNvSpPr/>
      </dsp:nvSpPr>
      <dsp:spPr>
        <a:xfrm>
          <a:off x="2026567" y="1652005"/>
          <a:ext cx="1514807" cy="1514807"/>
        </a:xfrm>
        <a:prstGeom prst="ellipse">
          <a:avLst/>
        </a:prstGeom>
        <a:solidFill>
          <a:schemeClr val="accent1">
            <a:shade val="80000"/>
            <a:alpha val="50000"/>
            <a:hueOff val="603866"/>
            <a:satOff val="-95915"/>
            <a:lumOff val="4846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B71ED3D-EAD1-426C-8662-289438B71B31}">
      <dsp:nvSpPr>
        <dsp:cNvPr id="0" name=""/>
        <dsp:cNvSpPr/>
      </dsp:nvSpPr>
      <dsp:spPr>
        <a:xfrm>
          <a:off x="330589" y="1341686"/>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Whenua (land)</a:t>
          </a:r>
        </a:p>
      </dsp:txBody>
      <dsp:txXfrm>
        <a:off x="330589" y="1341686"/>
        <a:ext cx="1575399" cy="110364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BFDE2B-6DF9-464B-B961-202BD9CA57BE}">
      <dsp:nvSpPr>
        <dsp:cNvPr id="0" name=""/>
        <dsp:cNvSpPr/>
      </dsp:nvSpPr>
      <dsp:spPr>
        <a:xfrm>
          <a:off x="0" y="0"/>
          <a:ext cx="4389120" cy="930619"/>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Round 2 Engagement </a:t>
          </a:r>
          <a:br>
            <a:rPr lang="en-US" sz="1800" kern="1200" dirty="0"/>
          </a:br>
          <a:r>
            <a:rPr lang="en-US" sz="1800" kern="1200" dirty="0"/>
            <a:t>(Feb – Mar 2016)</a:t>
          </a:r>
        </a:p>
      </dsp:txBody>
      <dsp:txXfrm>
        <a:off x="27257" y="27257"/>
        <a:ext cx="3306271" cy="876105"/>
      </dsp:txXfrm>
    </dsp:sp>
    <dsp:sp modelId="{D700B4F0-4738-4848-A8A5-EAAAA969DC31}">
      <dsp:nvSpPr>
        <dsp:cNvPr id="0" name=""/>
        <dsp:cNvSpPr/>
      </dsp:nvSpPr>
      <dsp:spPr>
        <a:xfrm>
          <a:off x="367588" y="1099823"/>
          <a:ext cx="4389120" cy="930619"/>
        </a:xfrm>
        <a:prstGeom prst="roundRect">
          <a:avLst>
            <a:gd name="adj" fmla="val 10000"/>
          </a:avLst>
        </a:prstGeom>
        <a:solidFill>
          <a:schemeClr val="accent1">
            <a:tint val="65000"/>
          </a:schemeClr>
        </a:soli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Finalise Plan</a:t>
          </a:r>
          <a:br>
            <a:rPr lang="en-US" sz="1800" kern="1200" dirty="0"/>
          </a:br>
          <a:r>
            <a:rPr lang="en-US" sz="1800" kern="1200" dirty="0"/>
            <a:t>(Apr 2016)</a:t>
          </a:r>
        </a:p>
      </dsp:txBody>
      <dsp:txXfrm>
        <a:off x="394845" y="1127080"/>
        <a:ext cx="3362114" cy="876105"/>
      </dsp:txXfrm>
    </dsp:sp>
    <dsp:sp modelId="{08B7BAA2-179B-497F-AC85-0629EF3533A0}">
      <dsp:nvSpPr>
        <dsp:cNvPr id="0" name=""/>
        <dsp:cNvSpPr/>
      </dsp:nvSpPr>
      <dsp:spPr>
        <a:xfrm>
          <a:off x="729691" y="2199646"/>
          <a:ext cx="4389120" cy="930619"/>
        </a:xfrm>
        <a:prstGeom prst="roundRect">
          <a:avLst>
            <a:gd name="adj" fmla="val 10000"/>
          </a:avLst>
        </a:prstGeom>
        <a:solidFill>
          <a:schemeClr val="accent1">
            <a:tint val="65000"/>
          </a:schemeClr>
        </a:soli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Plan approved by Runanga x3 (Apr / May 2016)</a:t>
          </a:r>
        </a:p>
      </dsp:txBody>
      <dsp:txXfrm>
        <a:off x="756948" y="2226903"/>
        <a:ext cx="3367600" cy="876105"/>
      </dsp:txXfrm>
    </dsp:sp>
    <dsp:sp modelId="{259C9064-B392-404A-860E-904AD02BCAA6}">
      <dsp:nvSpPr>
        <dsp:cNvPr id="0" name=""/>
        <dsp:cNvSpPr/>
      </dsp:nvSpPr>
      <dsp:spPr>
        <a:xfrm>
          <a:off x="1097279" y="3299470"/>
          <a:ext cx="4389120" cy="930619"/>
        </a:xfrm>
        <a:prstGeom prst="roundRect">
          <a:avLst>
            <a:gd name="adj" fmla="val 10000"/>
          </a:avLst>
        </a:prstGeom>
        <a:solidFill>
          <a:schemeClr val="accent1">
            <a:tint val="65000"/>
          </a:schemeClr>
        </a:soli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Plan lodged with Councils </a:t>
          </a:r>
          <a:br>
            <a:rPr lang="en-US" sz="1800" kern="1200" dirty="0"/>
          </a:br>
          <a:r>
            <a:rPr lang="en-US" sz="1800" kern="1200" dirty="0"/>
            <a:t>(May 2016)</a:t>
          </a:r>
        </a:p>
      </dsp:txBody>
      <dsp:txXfrm>
        <a:off x="1124536" y="3326727"/>
        <a:ext cx="3362114" cy="876105"/>
      </dsp:txXfrm>
    </dsp:sp>
    <dsp:sp modelId="{0D7BB751-8BAF-4642-9A82-8703134BFE61}">
      <dsp:nvSpPr>
        <dsp:cNvPr id="0" name=""/>
        <dsp:cNvSpPr/>
      </dsp:nvSpPr>
      <dsp:spPr>
        <a:xfrm>
          <a:off x="3784217" y="712770"/>
          <a:ext cx="604902" cy="604902"/>
        </a:xfrm>
        <a:prstGeom prst="downArrow">
          <a:avLst>
            <a:gd name="adj1" fmla="val 55000"/>
            <a:gd name="adj2" fmla="val 45000"/>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3920320" y="712770"/>
        <a:ext cx="332696" cy="455189"/>
      </dsp:txXfrm>
    </dsp:sp>
    <dsp:sp modelId="{FC8BC7ED-E5F4-41A4-A455-63B60A29A68C}">
      <dsp:nvSpPr>
        <dsp:cNvPr id="0" name=""/>
        <dsp:cNvSpPr/>
      </dsp:nvSpPr>
      <dsp:spPr>
        <a:xfrm>
          <a:off x="4151805" y="1812593"/>
          <a:ext cx="604902" cy="604902"/>
        </a:xfrm>
        <a:prstGeom prst="downArrow">
          <a:avLst>
            <a:gd name="adj1" fmla="val 55000"/>
            <a:gd name="adj2" fmla="val 45000"/>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4287908" y="1812593"/>
        <a:ext cx="332696" cy="455189"/>
      </dsp:txXfrm>
    </dsp:sp>
    <dsp:sp modelId="{13889248-3D61-4810-A923-920664F231ED}">
      <dsp:nvSpPr>
        <dsp:cNvPr id="0" name=""/>
        <dsp:cNvSpPr/>
      </dsp:nvSpPr>
      <dsp:spPr>
        <a:xfrm>
          <a:off x="4513908" y="2912416"/>
          <a:ext cx="604902" cy="604902"/>
        </a:xfrm>
        <a:prstGeom prst="downArrow">
          <a:avLst>
            <a:gd name="adj1" fmla="val 55000"/>
            <a:gd name="adj2" fmla="val 45000"/>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4650011" y="2912416"/>
        <a:ext cx="332696" cy="4551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5BCD1-AA17-4F20-A02C-6B0E91D87948}">
      <dsp:nvSpPr>
        <dsp:cNvPr id="0" name=""/>
        <dsp:cNvSpPr/>
      </dsp:nvSpPr>
      <dsp:spPr>
        <a:xfrm>
          <a:off x="2602800" y="1233485"/>
          <a:ext cx="1514807" cy="1514807"/>
        </a:xfrm>
        <a:prstGeom prst="ellipse">
          <a:avLst/>
        </a:prstGeom>
        <a:solidFill>
          <a:schemeClr val="accent1">
            <a:shade val="80000"/>
            <a:alpha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3FCB4FE-D132-4A39-B5A5-76EB3D28D0ED}">
      <dsp:nvSpPr>
        <dsp:cNvPr id="0" name=""/>
        <dsp:cNvSpPr/>
      </dsp:nvSpPr>
      <dsp:spPr>
        <a:xfrm>
          <a:off x="2481615" y="0"/>
          <a:ext cx="1757176" cy="10170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err="1"/>
            <a:t>Tinana</a:t>
          </a:r>
          <a:r>
            <a:rPr lang="en-US" sz="2800" kern="1200" dirty="0"/>
            <a:t> (physical)</a:t>
          </a:r>
        </a:p>
      </dsp:txBody>
      <dsp:txXfrm>
        <a:off x="2481615" y="0"/>
        <a:ext cx="1757176" cy="1017084"/>
      </dsp:txXfrm>
    </dsp:sp>
    <dsp:sp modelId="{2A5AFC5B-77B6-472E-9C79-A7DDD48C9099}">
      <dsp:nvSpPr>
        <dsp:cNvPr id="0" name=""/>
        <dsp:cNvSpPr/>
      </dsp:nvSpPr>
      <dsp:spPr>
        <a:xfrm>
          <a:off x="3179033" y="1652005"/>
          <a:ext cx="1514807" cy="1514807"/>
        </a:xfrm>
        <a:prstGeom prst="ellipse">
          <a:avLst/>
        </a:prstGeom>
        <a:solidFill>
          <a:schemeClr val="accent1">
            <a:shade val="80000"/>
            <a:alpha val="50000"/>
            <a:hueOff val="150967"/>
            <a:satOff val="-23979"/>
            <a:lumOff val="1211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B59427F-0B5E-4436-96D7-783D96E799D3}">
      <dsp:nvSpPr>
        <dsp:cNvPr id="0" name=""/>
        <dsp:cNvSpPr/>
      </dsp:nvSpPr>
      <dsp:spPr>
        <a:xfrm>
          <a:off x="4814419" y="1341686"/>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err="1"/>
            <a:t>Hinengaro</a:t>
          </a:r>
          <a:r>
            <a:rPr lang="en-US" sz="2800" kern="1200" dirty="0"/>
            <a:t> (mental)</a:t>
          </a:r>
        </a:p>
      </dsp:txBody>
      <dsp:txXfrm>
        <a:off x="4814419" y="1341686"/>
        <a:ext cx="1575399" cy="1103645"/>
      </dsp:txXfrm>
    </dsp:sp>
    <dsp:sp modelId="{296E9311-15F1-4FD9-8E54-9BFD08F60B8C}">
      <dsp:nvSpPr>
        <dsp:cNvPr id="0" name=""/>
        <dsp:cNvSpPr/>
      </dsp:nvSpPr>
      <dsp:spPr>
        <a:xfrm>
          <a:off x="2959083" y="2329773"/>
          <a:ext cx="1514807" cy="1514807"/>
        </a:xfrm>
        <a:prstGeom prst="ellipse">
          <a:avLst/>
        </a:prstGeom>
        <a:solidFill>
          <a:schemeClr val="accent1">
            <a:shade val="80000"/>
            <a:alpha val="50000"/>
            <a:hueOff val="301933"/>
            <a:satOff val="-47958"/>
            <a:lumOff val="2423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B184D5C-F51B-4856-95D0-3F50B741520F}">
      <dsp:nvSpPr>
        <dsp:cNvPr id="0" name=""/>
        <dsp:cNvSpPr/>
      </dsp:nvSpPr>
      <dsp:spPr>
        <a:xfrm>
          <a:off x="4572049" y="3224375"/>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Wairua (spiritual)</a:t>
          </a:r>
        </a:p>
      </dsp:txBody>
      <dsp:txXfrm>
        <a:off x="4572049" y="3224375"/>
        <a:ext cx="1575399" cy="1103645"/>
      </dsp:txXfrm>
    </dsp:sp>
    <dsp:sp modelId="{0C222A66-ED9C-40AC-BCF6-54F197E065D4}">
      <dsp:nvSpPr>
        <dsp:cNvPr id="0" name=""/>
        <dsp:cNvSpPr/>
      </dsp:nvSpPr>
      <dsp:spPr>
        <a:xfrm>
          <a:off x="2246517" y="2329773"/>
          <a:ext cx="1514807" cy="1514807"/>
        </a:xfrm>
        <a:prstGeom prst="ellipse">
          <a:avLst/>
        </a:prstGeom>
        <a:solidFill>
          <a:schemeClr val="accent1">
            <a:shade val="80000"/>
            <a:alpha val="50000"/>
            <a:hueOff val="452900"/>
            <a:satOff val="-71936"/>
            <a:lumOff val="3635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BDB81A4-FD6C-4ACD-86DB-212C8C1FA669}">
      <dsp:nvSpPr>
        <dsp:cNvPr id="0" name=""/>
        <dsp:cNvSpPr/>
      </dsp:nvSpPr>
      <dsp:spPr>
        <a:xfrm>
          <a:off x="572958" y="3224375"/>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Whanau (family)</a:t>
          </a:r>
        </a:p>
      </dsp:txBody>
      <dsp:txXfrm>
        <a:off x="572958" y="3224375"/>
        <a:ext cx="1575399" cy="1103645"/>
      </dsp:txXfrm>
    </dsp:sp>
    <dsp:sp modelId="{668705F3-8970-4B38-A7E6-C95FE72E0CB9}">
      <dsp:nvSpPr>
        <dsp:cNvPr id="0" name=""/>
        <dsp:cNvSpPr/>
      </dsp:nvSpPr>
      <dsp:spPr>
        <a:xfrm>
          <a:off x="2026567" y="1652005"/>
          <a:ext cx="1514807" cy="1514807"/>
        </a:xfrm>
        <a:prstGeom prst="ellipse">
          <a:avLst/>
        </a:prstGeom>
        <a:solidFill>
          <a:schemeClr val="accent1">
            <a:shade val="80000"/>
            <a:alpha val="50000"/>
            <a:hueOff val="603866"/>
            <a:satOff val="-95915"/>
            <a:lumOff val="4846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B71ED3D-EAD1-426C-8662-289438B71B31}">
      <dsp:nvSpPr>
        <dsp:cNvPr id="0" name=""/>
        <dsp:cNvSpPr/>
      </dsp:nvSpPr>
      <dsp:spPr>
        <a:xfrm>
          <a:off x="330589" y="1341686"/>
          <a:ext cx="1575399" cy="11036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Whenua (land)</a:t>
          </a:r>
        </a:p>
      </dsp:txBody>
      <dsp:txXfrm>
        <a:off x="330589" y="1341686"/>
        <a:ext cx="1575399" cy="11036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F0B85-E454-4AE5-B9CE-6FB18A305C46}">
      <dsp:nvSpPr>
        <dsp:cNvPr id="0" name=""/>
        <dsp:cNvSpPr/>
      </dsp:nvSpPr>
      <dsp:spPr>
        <a:xfrm>
          <a:off x="0" y="26309"/>
          <a:ext cx="6003188" cy="9921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NZ" sz="1800" b="1" kern="1200" dirty="0"/>
            <a:t>Map special sites, areas, landscapes</a:t>
          </a:r>
          <a:endParaRPr lang="en-US" sz="1800" b="1" kern="1200" dirty="0"/>
        </a:p>
      </dsp:txBody>
      <dsp:txXfrm>
        <a:off x="48433" y="74742"/>
        <a:ext cx="5906322" cy="895294"/>
      </dsp:txXfrm>
    </dsp:sp>
    <dsp:sp modelId="{E65FB9B2-2B67-4990-A28D-D83C1636A2F4}">
      <dsp:nvSpPr>
        <dsp:cNvPr id="0" name=""/>
        <dsp:cNvSpPr/>
      </dsp:nvSpPr>
      <dsp:spPr>
        <a:xfrm>
          <a:off x="0" y="1171109"/>
          <a:ext cx="6003188" cy="9921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t>Protect sites from damage e.g. earthworks</a:t>
          </a:r>
        </a:p>
      </dsp:txBody>
      <dsp:txXfrm>
        <a:off x="48433" y="1219542"/>
        <a:ext cx="5906322" cy="895294"/>
      </dsp:txXfrm>
    </dsp:sp>
    <dsp:sp modelId="{419D9440-605F-4299-A8A3-439D43034C54}">
      <dsp:nvSpPr>
        <dsp:cNvPr id="0" name=""/>
        <dsp:cNvSpPr/>
      </dsp:nvSpPr>
      <dsp:spPr>
        <a:xfrm>
          <a:off x="0" y="2315909"/>
          <a:ext cx="6003188" cy="9921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NZ" sz="1800" b="1" kern="1200" dirty="0"/>
            <a:t>Celebrate cultural heritage</a:t>
          </a:r>
          <a:endParaRPr lang="en-US" sz="1800" b="1" kern="1200" dirty="0"/>
        </a:p>
      </dsp:txBody>
      <dsp:txXfrm>
        <a:off x="48433" y="2364342"/>
        <a:ext cx="5906322" cy="895294"/>
      </dsp:txXfrm>
    </dsp:sp>
    <dsp:sp modelId="{9CF63772-C156-40CA-B3DD-D51F5770FC9D}">
      <dsp:nvSpPr>
        <dsp:cNvPr id="0" name=""/>
        <dsp:cNvSpPr/>
      </dsp:nvSpPr>
      <dsp:spPr>
        <a:xfrm>
          <a:off x="0" y="3308069"/>
          <a:ext cx="6003188"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60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Iwi/hapu/whanau events</a:t>
          </a:r>
          <a:endParaRPr lang="en-NZ" sz="1800" kern="1200" dirty="0"/>
        </a:p>
        <a:p>
          <a:pPr marL="171450" lvl="1" indent="-171450" algn="l" defTabSz="800100">
            <a:lnSpc>
              <a:spcPct val="90000"/>
            </a:lnSpc>
            <a:spcBef>
              <a:spcPct val="0"/>
            </a:spcBef>
            <a:spcAft>
              <a:spcPct val="20000"/>
            </a:spcAft>
            <a:buChar char="••"/>
          </a:pPr>
          <a:r>
            <a:rPr lang="en-US" sz="1800" kern="1200" dirty="0"/>
            <a:t>Acknowledgement of place names +landmarks + stories</a:t>
          </a:r>
          <a:endParaRPr lang="en-NZ" sz="1800" kern="1200" dirty="0"/>
        </a:p>
      </dsp:txBody>
      <dsp:txXfrm>
        <a:off x="0" y="3308069"/>
        <a:ext cx="6003188" cy="8776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F06041-1B3E-4564-A56E-79DCA061F071}">
      <dsp:nvSpPr>
        <dsp:cNvPr id="0" name=""/>
        <dsp:cNvSpPr/>
      </dsp:nvSpPr>
      <dsp:spPr>
        <a:xfrm>
          <a:off x="0" y="6712"/>
          <a:ext cx="4678352" cy="1104480"/>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Effects of land use and development</a:t>
          </a:r>
          <a:endParaRPr lang="en-NZ" sz="1600" kern="1200" dirty="0"/>
        </a:p>
      </dsp:txBody>
      <dsp:txXfrm>
        <a:off x="53916" y="60628"/>
        <a:ext cx="4570520" cy="996648"/>
      </dsp:txXfrm>
    </dsp:sp>
    <dsp:sp modelId="{B6B9CED1-E8DC-4766-8956-64833840A8D9}">
      <dsp:nvSpPr>
        <dsp:cNvPr id="0" name=""/>
        <dsp:cNvSpPr/>
      </dsp:nvSpPr>
      <dsp:spPr>
        <a:xfrm>
          <a:off x="0" y="1111192"/>
          <a:ext cx="4678352" cy="977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3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t>Rural Land Use</a:t>
          </a:r>
          <a:endParaRPr lang="en-NZ" sz="1600" kern="1200" dirty="0"/>
        </a:p>
        <a:p>
          <a:pPr marL="171450" lvl="1" indent="-171450" algn="l" defTabSz="711200">
            <a:lnSpc>
              <a:spcPct val="90000"/>
            </a:lnSpc>
            <a:spcBef>
              <a:spcPct val="0"/>
            </a:spcBef>
            <a:spcAft>
              <a:spcPct val="20000"/>
            </a:spcAft>
            <a:buChar char="••"/>
          </a:pPr>
          <a:r>
            <a:rPr lang="en-US" sz="1600" kern="1200" dirty="0"/>
            <a:t>Urban Land Use and Development</a:t>
          </a:r>
          <a:endParaRPr lang="en-NZ" sz="1600" kern="1200" dirty="0"/>
        </a:p>
        <a:p>
          <a:pPr marL="171450" lvl="1" indent="-171450" algn="l" defTabSz="711200">
            <a:lnSpc>
              <a:spcPct val="90000"/>
            </a:lnSpc>
            <a:spcBef>
              <a:spcPct val="0"/>
            </a:spcBef>
            <a:spcAft>
              <a:spcPct val="20000"/>
            </a:spcAft>
            <a:buChar char="••"/>
          </a:pPr>
          <a:r>
            <a:rPr lang="en-US" sz="1600" kern="1200" dirty="0"/>
            <a:t>Air discharges</a:t>
          </a:r>
          <a:endParaRPr lang="en-NZ" sz="1600" kern="1200" dirty="0"/>
        </a:p>
      </dsp:txBody>
      <dsp:txXfrm>
        <a:off x="0" y="1111192"/>
        <a:ext cx="4678352" cy="977040"/>
      </dsp:txXfrm>
    </dsp:sp>
    <dsp:sp modelId="{4C9A58D9-1BC1-4A57-BAC1-B26001977304}">
      <dsp:nvSpPr>
        <dsp:cNvPr id="0" name=""/>
        <dsp:cNvSpPr/>
      </dsp:nvSpPr>
      <dsp:spPr>
        <a:xfrm>
          <a:off x="0" y="2088232"/>
          <a:ext cx="4678352" cy="1104480"/>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a:t>Land Use Aspirations</a:t>
          </a:r>
          <a:endParaRPr lang="en-NZ" sz="1600" kern="1200" dirty="0"/>
        </a:p>
      </dsp:txBody>
      <dsp:txXfrm>
        <a:off x="53916" y="2142148"/>
        <a:ext cx="4570520" cy="996648"/>
      </dsp:txXfrm>
    </dsp:sp>
    <dsp:sp modelId="{788AC88F-6EF6-4436-ACA4-64277741110B}">
      <dsp:nvSpPr>
        <dsp:cNvPr id="0" name=""/>
        <dsp:cNvSpPr/>
      </dsp:nvSpPr>
      <dsp:spPr>
        <a:xfrm>
          <a:off x="0" y="3192712"/>
          <a:ext cx="4678352" cy="977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3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t>Development of Māori Land</a:t>
          </a:r>
          <a:endParaRPr lang="en-NZ" sz="1600" kern="1200" dirty="0"/>
        </a:p>
        <a:p>
          <a:pPr marL="171450" lvl="1" indent="-171450" algn="l" defTabSz="711200">
            <a:lnSpc>
              <a:spcPct val="90000"/>
            </a:lnSpc>
            <a:spcBef>
              <a:spcPct val="0"/>
            </a:spcBef>
            <a:spcAft>
              <a:spcPct val="20000"/>
            </a:spcAft>
            <a:buChar char="••"/>
          </a:pPr>
          <a:r>
            <a:rPr lang="en-US" sz="1600" kern="1200" dirty="0"/>
            <a:t>Development of Treaty Settlement Land</a:t>
          </a:r>
          <a:endParaRPr lang="en-NZ" sz="1600" kern="1200" dirty="0"/>
        </a:p>
        <a:p>
          <a:pPr marL="171450" lvl="1" indent="-171450" algn="l" defTabSz="711200">
            <a:lnSpc>
              <a:spcPct val="90000"/>
            </a:lnSpc>
            <a:spcBef>
              <a:spcPct val="0"/>
            </a:spcBef>
            <a:spcAft>
              <a:spcPct val="20000"/>
            </a:spcAft>
            <a:buChar char="••"/>
          </a:pPr>
          <a:r>
            <a:rPr lang="en-US" sz="1600" kern="1200" dirty="0"/>
            <a:t>Self-sustaining Marae and Papakainga</a:t>
          </a:r>
          <a:endParaRPr lang="en-NZ" sz="1600" kern="1200" dirty="0"/>
        </a:p>
      </dsp:txBody>
      <dsp:txXfrm>
        <a:off x="0" y="3192712"/>
        <a:ext cx="4678352" cy="9770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68C04-B329-4404-A06A-23C6876A0AD6}">
      <dsp:nvSpPr>
        <dsp:cNvPr id="0" name=""/>
        <dsp:cNvSpPr/>
      </dsp:nvSpPr>
      <dsp:spPr>
        <a:xfrm>
          <a:off x="2515146" y="1680430"/>
          <a:ext cx="1277339" cy="1277339"/>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NZ" sz="2700" b="1" kern="1200" dirty="0"/>
            <a:t>Water</a:t>
          </a:r>
          <a:endParaRPr lang="en-US" sz="2700" b="1" kern="1200" dirty="0"/>
        </a:p>
      </dsp:txBody>
      <dsp:txXfrm>
        <a:off x="2702208" y="1867492"/>
        <a:ext cx="903215" cy="903215"/>
      </dsp:txXfrm>
    </dsp:sp>
    <dsp:sp modelId="{305C6D55-38E4-40D0-9C33-D5D89B26A11B}">
      <dsp:nvSpPr>
        <dsp:cNvPr id="0" name=""/>
        <dsp:cNvSpPr/>
      </dsp:nvSpPr>
      <dsp:spPr>
        <a:xfrm rot="16200000">
          <a:off x="2960679" y="1469068"/>
          <a:ext cx="386273" cy="36451"/>
        </a:xfrm>
        <a:custGeom>
          <a:avLst/>
          <a:gdLst/>
          <a:ahLst/>
          <a:cxnLst/>
          <a:rect l="0" t="0" r="0" b="0"/>
          <a:pathLst>
            <a:path>
              <a:moveTo>
                <a:pt x="0" y="18225"/>
              </a:moveTo>
              <a:lnTo>
                <a:pt x="386273" y="18225"/>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44159" y="1477637"/>
        <a:ext cx="19313" cy="19313"/>
      </dsp:txXfrm>
    </dsp:sp>
    <dsp:sp modelId="{7C0711C1-1319-4F1E-AE47-4EEFB021F781}">
      <dsp:nvSpPr>
        <dsp:cNvPr id="0" name=""/>
        <dsp:cNvSpPr/>
      </dsp:nvSpPr>
      <dsp:spPr>
        <a:xfrm>
          <a:off x="2515146" y="16817"/>
          <a:ext cx="1277339" cy="1277339"/>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NZ" sz="1400" kern="1200" dirty="0"/>
            <a:t>Freshwater – rivers, streams, aquifers</a:t>
          </a:r>
          <a:endParaRPr lang="en-US" sz="1400" kern="1200" dirty="0"/>
        </a:p>
      </dsp:txBody>
      <dsp:txXfrm>
        <a:off x="2702208" y="203879"/>
        <a:ext cx="903215" cy="903215"/>
      </dsp:txXfrm>
    </dsp:sp>
    <dsp:sp modelId="{8C72F01A-B6C2-4124-A851-CDC2A89CF4DF}">
      <dsp:nvSpPr>
        <dsp:cNvPr id="0" name=""/>
        <dsp:cNvSpPr/>
      </dsp:nvSpPr>
      <dsp:spPr>
        <a:xfrm rot="20520000">
          <a:off x="3751774" y="2043832"/>
          <a:ext cx="386273" cy="36451"/>
        </a:xfrm>
        <a:custGeom>
          <a:avLst/>
          <a:gdLst/>
          <a:ahLst/>
          <a:cxnLst/>
          <a:rect l="0" t="0" r="0" b="0"/>
          <a:pathLst>
            <a:path>
              <a:moveTo>
                <a:pt x="0" y="18225"/>
              </a:moveTo>
              <a:lnTo>
                <a:pt x="386273" y="18225"/>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35254" y="2052401"/>
        <a:ext cx="19313" cy="19313"/>
      </dsp:txXfrm>
    </dsp:sp>
    <dsp:sp modelId="{E0858A5A-387D-4C23-B98E-768FC2D8D7AF}">
      <dsp:nvSpPr>
        <dsp:cNvPr id="0" name=""/>
        <dsp:cNvSpPr/>
      </dsp:nvSpPr>
      <dsp:spPr>
        <a:xfrm>
          <a:off x="4097337" y="1166346"/>
          <a:ext cx="1277339" cy="1277339"/>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NZ" sz="1400" kern="1200" dirty="0"/>
            <a:t>Geothermal water</a:t>
          </a:r>
          <a:endParaRPr lang="en-US" sz="1400" kern="1200" dirty="0"/>
        </a:p>
      </dsp:txBody>
      <dsp:txXfrm>
        <a:off x="4284399" y="1353408"/>
        <a:ext cx="903215" cy="903215"/>
      </dsp:txXfrm>
    </dsp:sp>
    <dsp:sp modelId="{431F50C2-FB2D-4E09-A680-86E60CE02BA9}">
      <dsp:nvSpPr>
        <dsp:cNvPr id="0" name=""/>
        <dsp:cNvSpPr/>
      </dsp:nvSpPr>
      <dsp:spPr>
        <a:xfrm rot="3240000">
          <a:off x="3449603" y="2973821"/>
          <a:ext cx="386273" cy="36451"/>
        </a:xfrm>
        <a:custGeom>
          <a:avLst/>
          <a:gdLst/>
          <a:ahLst/>
          <a:cxnLst/>
          <a:rect l="0" t="0" r="0" b="0"/>
          <a:pathLst>
            <a:path>
              <a:moveTo>
                <a:pt x="0" y="18225"/>
              </a:moveTo>
              <a:lnTo>
                <a:pt x="386273" y="18225"/>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33083" y="2982389"/>
        <a:ext cx="19313" cy="19313"/>
      </dsp:txXfrm>
    </dsp:sp>
    <dsp:sp modelId="{A8EDCAAD-8C8A-4AB8-A10B-8D970B5B39D9}">
      <dsp:nvSpPr>
        <dsp:cNvPr id="0" name=""/>
        <dsp:cNvSpPr/>
      </dsp:nvSpPr>
      <dsp:spPr>
        <a:xfrm>
          <a:off x="3492994" y="3026322"/>
          <a:ext cx="1277339" cy="1277339"/>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Wetlands</a:t>
          </a:r>
        </a:p>
      </dsp:txBody>
      <dsp:txXfrm>
        <a:off x="3680056" y="3213384"/>
        <a:ext cx="903215" cy="903215"/>
      </dsp:txXfrm>
    </dsp:sp>
    <dsp:sp modelId="{C0E60BA6-F271-4BD4-A6D0-3F9DE997084C}">
      <dsp:nvSpPr>
        <dsp:cNvPr id="0" name=""/>
        <dsp:cNvSpPr/>
      </dsp:nvSpPr>
      <dsp:spPr>
        <a:xfrm rot="7560000">
          <a:off x="2471755" y="2973821"/>
          <a:ext cx="386273" cy="36451"/>
        </a:xfrm>
        <a:custGeom>
          <a:avLst/>
          <a:gdLst/>
          <a:ahLst/>
          <a:cxnLst/>
          <a:rect l="0" t="0" r="0" b="0"/>
          <a:pathLst>
            <a:path>
              <a:moveTo>
                <a:pt x="0" y="18225"/>
              </a:moveTo>
              <a:lnTo>
                <a:pt x="386273" y="18225"/>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655235" y="2982389"/>
        <a:ext cx="19313" cy="19313"/>
      </dsp:txXfrm>
    </dsp:sp>
    <dsp:sp modelId="{0373C713-6D8C-4F60-833E-D4E2EBC7921A}">
      <dsp:nvSpPr>
        <dsp:cNvPr id="0" name=""/>
        <dsp:cNvSpPr/>
      </dsp:nvSpPr>
      <dsp:spPr>
        <a:xfrm>
          <a:off x="1537298" y="3026322"/>
          <a:ext cx="1277339" cy="1277339"/>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NZ" sz="1400" kern="1200"/>
            <a:t>Coastal</a:t>
          </a:r>
          <a:endParaRPr lang="en-NZ" sz="1400" kern="1200" dirty="0"/>
        </a:p>
      </dsp:txBody>
      <dsp:txXfrm>
        <a:off x="1724360" y="3213384"/>
        <a:ext cx="903215" cy="903215"/>
      </dsp:txXfrm>
    </dsp:sp>
    <dsp:sp modelId="{CB300F0C-1053-431C-9D81-FCB474752CA5}">
      <dsp:nvSpPr>
        <dsp:cNvPr id="0" name=""/>
        <dsp:cNvSpPr/>
      </dsp:nvSpPr>
      <dsp:spPr>
        <a:xfrm rot="11880000">
          <a:off x="2169584" y="2043832"/>
          <a:ext cx="386273" cy="36451"/>
        </a:xfrm>
        <a:custGeom>
          <a:avLst/>
          <a:gdLst/>
          <a:ahLst/>
          <a:cxnLst/>
          <a:rect l="0" t="0" r="0" b="0"/>
          <a:pathLst>
            <a:path>
              <a:moveTo>
                <a:pt x="0" y="18225"/>
              </a:moveTo>
              <a:lnTo>
                <a:pt x="386273" y="18225"/>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53064" y="2052401"/>
        <a:ext cx="19313" cy="19313"/>
      </dsp:txXfrm>
    </dsp:sp>
    <dsp:sp modelId="{D2808C2D-0D44-4805-9255-02C2B2452ECE}">
      <dsp:nvSpPr>
        <dsp:cNvPr id="0" name=""/>
        <dsp:cNvSpPr/>
      </dsp:nvSpPr>
      <dsp:spPr>
        <a:xfrm>
          <a:off x="932955" y="1166346"/>
          <a:ext cx="1277339" cy="1277339"/>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Fisheries </a:t>
          </a:r>
          <a:endParaRPr lang="en-NZ" sz="1400" kern="1200" dirty="0"/>
        </a:p>
      </dsp:txBody>
      <dsp:txXfrm>
        <a:off x="1120017" y="1353408"/>
        <a:ext cx="903215" cy="9032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DED5C-3134-450A-A677-F1487C1F26E4}">
      <dsp:nvSpPr>
        <dsp:cNvPr id="0" name=""/>
        <dsp:cNvSpPr/>
      </dsp:nvSpPr>
      <dsp:spPr>
        <a:xfrm>
          <a:off x="28" y="459750"/>
          <a:ext cx="2698340" cy="1079336"/>
        </a:xfrm>
        <a:prstGeom prst="rect">
          <a:avLst/>
        </a:prstGeom>
        <a:solidFill>
          <a:schemeClr val="accent1">
            <a:shade val="80000"/>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t>All Water Topics</a:t>
          </a:r>
        </a:p>
      </dsp:txBody>
      <dsp:txXfrm>
        <a:off x="28" y="459750"/>
        <a:ext cx="2698340" cy="1079336"/>
      </dsp:txXfrm>
    </dsp:sp>
    <dsp:sp modelId="{7CC292D2-F1F3-4740-917E-52309D9711CE}">
      <dsp:nvSpPr>
        <dsp:cNvPr id="0" name=""/>
        <dsp:cNvSpPr/>
      </dsp:nvSpPr>
      <dsp:spPr>
        <a:xfrm>
          <a:off x="28" y="1539086"/>
          <a:ext cx="2698340" cy="3122437"/>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Holistic / Integrated Management</a:t>
          </a:r>
        </a:p>
        <a:p>
          <a:pPr marL="342900" lvl="2" indent="-171450" algn="l" defTabSz="711200">
            <a:lnSpc>
              <a:spcPct val="90000"/>
            </a:lnSpc>
            <a:spcBef>
              <a:spcPct val="0"/>
            </a:spcBef>
            <a:spcAft>
              <a:spcPct val="15000"/>
            </a:spcAft>
            <a:buChar char="••"/>
          </a:pPr>
          <a:r>
            <a:rPr lang="en-US" sz="1600" kern="1200" dirty="0"/>
            <a:t>Quantity: Freshwater &amp; Geothermal</a:t>
          </a:r>
        </a:p>
        <a:p>
          <a:pPr marL="342900" lvl="2" indent="-171450" algn="l" defTabSz="711200">
            <a:lnSpc>
              <a:spcPct val="90000"/>
            </a:lnSpc>
            <a:spcBef>
              <a:spcPct val="0"/>
            </a:spcBef>
            <a:spcAft>
              <a:spcPct val="15000"/>
            </a:spcAft>
            <a:buChar char="••"/>
          </a:pPr>
          <a:r>
            <a:rPr lang="en-US" sz="1600" kern="1200" dirty="0"/>
            <a:t>Quality: Freshwater, Geothermal &amp; Coastal </a:t>
          </a:r>
        </a:p>
        <a:p>
          <a:pPr marL="171450" lvl="1" indent="-171450" algn="l" defTabSz="711200">
            <a:lnSpc>
              <a:spcPct val="90000"/>
            </a:lnSpc>
            <a:spcBef>
              <a:spcPct val="0"/>
            </a:spcBef>
            <a:spcAft>
              <a:spcPct val="15000"/>
            </a:spcAft>
            <a:buChar char="••"/>
          </a:pPr>
          <a:r>
            <a:rPr lang="en-US" sz="1600" b="1" kern="1200" dirty="0"/>
            <a:t>Develop Monitoring Programme</a:t>
          </a:r>
        </a:p>
        <a:p>
          <a:pPr marL="342900" lvl="2" indent="-171450" algn="l" defTabSz="711200">
            <a:lnSpc>
              <a:spcPct val="90000"/>
            </a:lnSpc>
            <a:spcBef>
              <a:spcPct val="0"/>
            </a:spcBef>
            <a:spcAft>
              <a:spcPct val="15000"/>
            </a:spcAft>
            <a:buChar char="••"/>
          </a:pPr>
          <a:r>
            <a:rPr lang="en-US" sz="1600" kern="1200" dirty="0"/>
            <a:t>Measure / monitoring cultural health of Tauranga Moana</a:t>
          </a:r>
        </a:p>
      </dsp:txBody>
      <dsp:txXfrm>
        <a:off x="28" y="1539086"/>
        <a:ext cx="2698340" cy="3122437"/>
      </dsp:txXfrm>
    </dsp:sp>
    <dsp:sp modelId="{3A68A0DB-B7EC-41D1-AF49-92A0F770536A}">
      <dsp:nvSpPr>
        <dsp:cNvPr id="0" name=""/>
        <dsp:cNvSpPr/>
      </dsp:nvSpPr>
      <dsp:spPr>
        <a:xfrm>
          <a:off x="3076136" y="459750"/>
          <a:ext cx="2698340" cy="1079336"/>
        </a:xfrm>
        <a:prstGeom prst="rect">
          <a:avLst/>
        </a:prstGeom>
        <a:solidFill>
          <a:schemeClr val="accent1">
            <a:shade val="80000"/>
            <a:hueOff val="603866"/>
            <a:satOff val="-95915"/>
            <a:lumOff val="48469"/>
            <a:alphaOff val="0"/>
          </a:schemeClr>
        </a:solidFill>
        <a:ln w="10795" cap="flat" cmpd="sng" algn="ctr">
          <a:solidFill>
            <a:schemeClr val="accent1">
              <a:shade val="80000"/>
              <a:hueOff val="603866"/>
              <a:satOff val="-95915"/>
              <a:lumOff val="484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t>Freshwater-specific</a:t>
          </a:r>
        </a:p>
      </dsp:txBody>
      <dsp:txXfrm>
        <a:off x="3076136" y="459750"/>
        <a:ext cx="2698340" cy="1079336"/>
      </dsp:txXfrm>
    </dsp:sp>
    <dsp:sp modelId="{CD2AC144-6901-429D-A2C8-BFAC79C3AA7C}">
      <dsp:nvSpPr>
        <dsp:cNvPr id="0" name=""/>
        <dsp:cNvSpPr/>
      </dsp:nvSpPr>
      <dsp:spPr>
        <a:xfrm>
          <a:off x="3076136" y="1539086"/>
          <a:ext cx="2698340" cy="3122437"/>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Start preparing now to implement NPS Freshwater</a:t>
          </a:r>
        </a:p>
        <a:p>
          <a:pPr marL="342900" lvl="2" indent="-171450" algn="l" defTabSz="711200">
            <a:lnSpc>
              <a:spcPct val="90000"/>
            </a:lnSpc>
            <a:spcBef>
              <a:spcPct val="0"/>
            </a:spcBef>
            <a:spcAft>
              <a:spcPct val="15000"/>
            </a:spcAft>
            <a:buChar char="••"/>
          </a:pPr>
          <a:r>
            <a:rPr lang="en-US" sz="1600" kern="1200" dirty="0"/>
            <a:t>Te Mana o Te Wai</a:t>
          </a:r>
        </a:p>
        <a:p>
          <a:pPr marL="342900" lvl="2" indent="-171450" algn="l" defTabSz="711200">
            <a:lnSpc>
              <a:spcPct val="90000"/>
            </a:lnSpc>
            <a:spcBef>
              <a:spcPct val="0"/>
            </a:spcBef>
            <a:spcAft>
              <a:spcPct val="15000"/>
            </a:spcAft>
            <a:buChar char="••"/>
          </a:pPr>
          <a:r>
            <a:rPr lang="en-US" sz="1600" kern="1200" dirty="0"/>
            <a:t>How to incorporate values and interests into setting allocation and quality limits</a:t>
          </a:r>
        </a:p>
        <a:p>
          <a:pPr marL="342900" lvl="2" indent="-171450" algn="l" defTabSz="711200">
            <a:lnSpc>
              <a:spcPct val="90000"/>
            </a:lnSpc>
            <a:spcBef>
              <a:spcPct val="0"/>
            </a:spcBef>
            <a:spcAft>
              <a:spcPct val="15000"/>
            </a:spcAft>
            <a:buChar char="••"/>
          </a:pPr>
          <a:r>
            <a:rPr lang="en-US" sz="1600" kern="1200" dirty="0"/>
            <a:t>Research + capacity building</a:t>
          </a:r>
        </a:p>
        <a:p>
          <a:pPr marL="342900" lvl="2" indent="-171450" algn="l" defTabSz="711200">
            <a:lnSpc>
              <a:spcPct val="90000"/>
            </a:lnSpc>
            <a:spcBef>
              <a:spcPct val="0"/>
            </a:spcBef>
            <a:spcAft>
              <a:spcPct val="15000"/>
            </a:spcAft>
            <a:buChar char="••"/>
          </a:pPr>
          <a:endParaRPr lang="en-US" sz="1600" kern="1200" dirty="0"/>
        </a:p>
      </dsp:txBody>
      <dsp:txXfrm>
        <a:off x="3076136" y="1539086"/>
        <a:ext cx="2698340" cy="31224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DED5C-3134-450A-A677-F1487C1F26E4}">
      <dsp:nvSpPr>
        <dsp:cNvPr id="0" name=""/>
        <dsp:cNvSpPr/>
      </dsp:nvSpPr>
      <dsp:spPr>
        <a:xfrm>
          <a:off x="28" y="527492"/>
          <a:ext cx="2698340" cy="1079336"/>
        </a:xfrm>
        <a:prstGeom prst="rect">
          <a:avLst/>
        </a:prstGeom>
        <a:solidFill>
          <a:schemeClr val="accent1">
            <a:shade val="80000"/>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t>Coastal-Specific</a:t>
          </a:r>
        </a:p>
      </dsp:txBody>
      <dsp:txXfrm>
        <a:off x="28" y="459750"/>
        <a:ext cx="2698340" cy="1079336"/>
      </dsp:txXfrm>
    </dsp:sp>
    <dsp:sp modelId="{7CC292D2-F1F3-4740-917E-52309D9711CE}">
      <dsp:nvSpPr>
        <dsp:cNvPr id="0" name=""/>
        <dsp:cNvSpPr/>
      </dsp:nvSpPr>
      <dsp:spPr>
        <a:xfrm>
          <a:off x="28" y="1561889"/>
          <a:ext cx="2698340" cy="3031892"/>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Marine Spatial Planning</a:t>
          </a:r>
        </a:p>
        <a:p>
          <a:pPr marL="171450" lvl="1" indent="-171450" algn="l" defTabSz="711200">
            <a:lnSpc>
              <a:spcPct val="90000"/>
            </a:lnSpc>
            <a:spcBef>
              <a:spcPct val="0"/>
            </a:spcBef>
            <a:spcAft>
              <a:spcPct val="15000"/>
            </a:spcAft>
            <a:buChar char="••"/>
          </a:pPr>
          <a:r>
            <a:rPr lang="en-US" sz="1600" b="1" kern="1200" dirty="0"/>
            <a:t>Water Quality / Discharges</a:t>
          </a:r>
        </a:p>
        <a:p>
          <a:pPr marL="171450" lvl="1" indent="-171450" algn="l" defTabSz="711200">
            <a:lnSpc>
              <a:spcPct val="90000"/>
            </a:lnSpc>
            <a:spcBef>
              <a:spcPct val="0"/>
            </a:spcBef>
            <a:spcAft>
              <a:spcPct val="15000"/>
            </a:spcAft>
            <a:buChar char="••"/>
          </a:pPr>
          <a:r>
            <a:rPr lang="en-US" sz="1600" b="1" kern="1200" dirty="0"/>
            <a:t>Sedimentation &amp; Mangroves</a:t>
          </a:r>
        </a:p>
        <a:p>
          <a:pPr marL="171450" lvl="1" indent="-171450" algn="l" defTabSz="711200">
            <a:lnSpc>
              <a:spcPct val="90000"/>
            </a:lnSpc>
            <a:spcBef>
              <a:spcPct val="0"/>
            </a:spcBef>
            <a:spcAft>
              <a:spcPct val="15000"/>
            </a:spcAft>
            <a:buChar char="••"/>
          </a:pPr>
          <a:r>
            <a:rPr lang="en-US" sz="1600" b="1" kern="1200" dirty="0"/>
            <a:t>Coastal Development &amp; Use</a:t>
          </a:r>
        </a:p>
        <a:p>
          <a:pPr marL="342900" lvl="2" indent="-171450" algn="l" defTabSz="711200">
            <a:lnSpc>
              <a:spcPct val="90000"/>
            </a:lnSpc>
            <a:spcBef>
              <a:spcPct val="0"/>
            </a:spcBef>
            <a:spcAft>
              <a:spcPct val="15000"/>
            </a:spcAft>
            <a:buChar char="••"/>
          </a:pPr>
          <a:r>
            <a:rPr lang="en-US" sz="1600" kern="1200" dirty="0"/>
            <a:t>Port, Dredging, Marina development, structures reclamations, mineral / petroleum proposals</a:t>
          </a:r>
        </a:p>
      </dsp:txBody>
      <dsp:txXfrm>
        <a:off x="28" y="1539086"/>
        <a:ext cx="2698340" cy="3122437"/>
      </dsp:txXfrm>
    </dsp:sp>
    <dsp:sp modelId="{3A68A0DB-B7EC-41D1-AF49-92A0F770536A}">
      <dsp:nvSpPr>
        <dsp:cNvPr id="0" name=""/>
        <dsp:cNvSpPr/>
      </dsp:nvSpPr>
      <dsp:spPr>
        <a:xfrm>
          <a:off x="3076136" y="527492"/>
          <a:ext cx="2698340" cy="1079336"/>
        </a:xfrm>
        <a:prstGeom prst="rect">
          <a:avLst/>
        </a:prstGeom>
        <a:solidFill>
          <a:schemeClr val="accent1">
            <a:shade val="80000"/>
            <a:hueOff val="603866"/>
            <a:satOff val="-95915"/>
            <a:lumOff val="48469"/>
            <a:alphaOff val="0"/>
          </a:schemeClr>
        </a:solidFill>
        <a:ln w="10795" cap="flat" cmpd="sng" algn="ctr">
          <a:solidFill>
            <a:schemeClr val="accent1">
              <a:shade val="80000"/>
              <a:hueOff val="603866"/>
              <a:satOff val="-95915"/>
              <a:lumOff val="484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t>Fisheries-Specific</a:t>
          </a:r>
        </a:p>
      </dsp:txBody>
      <dsp:txXfrm>
        <a:off x="3076136" y="459750"/>
        <a:ext cx="2698340" cy="1079336"/>
      </dsp:txXfrm>
    </dsp:sp>
    <dsp:sp modelId="{CD2AC144-6901-429D-A2C8-BFAC79C3AA7C}">
      <dsp:nvSpPr>
        <dsp:cNvPr id="0" name=""/>
        <dsp:cNvSpPr/>
      </dsp:nvSpPr>
      <dsp:spPr>
        <a:xfrm>
          <a:off x="3076136" y="1561889"/>
          <a:ext cx="2698340" cy="3031892"/>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Customary Fisheries – Coastal</a:t>
          </a:r>
        </a:p>
        <a:p>
          <a:pPr marL="171450" lvl="1" indent="-171450" algn="l" defTabSz="711200">
            <a:lnSpc>
              <a:spcPct val="90000"/>
            </a:lnSpc>
            <a:spcBef>
              <a:spcPct val="0"/>
            </a:spcBef>
            <a:spcAft>
              <a:spcPct val="15000"/>
            </a:spcAft>
            <a:buChar char="••"/>
          </a:pPr>
          <a:r>
            <a:rPr lang="en-US" sz="1600" b="1" kern="1200" dirty="0"/>
            <a:t>Customary Fisheries – Freshwater</a:t>
          </a:r>
        </a:p>
        <a:p>
          <a:pPr marL="171450" lvl="1" indent="-171450" algn="l" defTabSz="711200">
            <a:lnSpc>
              <a:spcPct val="90000"/>
            </a:lnSpc>
            <a:spcBef>
              <a:spcPct val="0"/>
            </a:spcBef>
            <a:spcAft>
              <a:spcPct val="15000"/>
            </a:spcAft>
            <a:buChar char="••"/>
          </a:pPr>
          <a:r>
            <a:rPr lang="en-US" sz="1600" b="1" kern="1200" dirty="0"/>
            <a:t>Commercial Ventures</a:t>
          </a:r>
        </a:p>
        <a:p>
          <a:pPr marL="342900" lvl="2" indent="-171450" algn="l" defTabSz="711200">
            <a:lnSpc>
              <a:spcPct val="90000"/>
            </a:lnSpc>
            <a:spcBef>
              <a:spcPct val="0"/>
            </a:spcBef>
            <a:spcAft>
              <a:spcPct val="15000"/>
            </a:spcAft>
            <a:buChar char="••"/>
          </a:pPr>
          <a:r>
            <a:rPr lang="en-US" sz="1600" kern="1200" dirty="0"/>
            <a:t>Aquaculture – coastal, freshwater, </a:t>
          </a:r>
          <a:r>
            <a:rPr lang="en-US" sz="1600" kern="1200" dirty="0" err="1"/>
            <a:t>landbased</a:t>
          </a:r>
          <a:endParaRPr lang="en-US" sz="1600" kern="1200" dirty="0"/>
        </a:p>
        <a:p>
          <a:pPr marL="342900" lvl="2" indent="-171450" algn="l" defTabSz="711200">
            <a:lnSpc>
              <a:spcPct val="90000"/>
            </a:lnSpc>
            <a:spcBef>
              <a:spcPct val="0"/>
            </a:spcBef>
            <a:spcAft>
              <a:spcPct val="15000"/>
            </a:spcAft>
            <a:buChar char="••"/>
          </a:pPr>
          <a:r>
            <a:rPr lang="en-US" sz="1600" kern="1200" dirty="0"/>
            <a:t>Joint ventures – commercial fishing</a:t>
          </a:r>
        </a:p>
        <a:p>
          <a:pPr marL="342900" lvl="2" indent="-171450" algn="l" defTabSz="711200">
            <a:lnSpc>
              <a:spcPct val="90000"/>
            </a:lnSpc>
            <a:spcBef>
              <a:spcPct val="0"/>
            </a:spcBef>
            <a:spcAft>
              <a:spcPct val="15000"/>
            </a:spcAft>
            <a:buChar char="••"/>
          </a:pPr>
          <a:endParaRPr lang="en-US" sz="1600" kern="1200" dirty="0"/>
        </a:p>
      </dsp:txBody>
      <dsp:txXfrm>
        <a:off x="3076136" y="1539086"/>
        <a:ext cx="2698340" cy="31224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594AC-958F-4066-BF35-0F3926F1C262}">
      <dsp:nvSpPr>
        <dsp:cNvPr id="0" name=""/>
        <dsp:cNvSpPr/>
      </dsp:nvSpPr>
      <dsp:spPr>
        <a:xfrm>
          <a:off x="1301842" y="1615"/>
          <a:ext cx="3154787" cy="1892872"/>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a:t>Active involvement and participation</a:t>
          </a:r>
          <a:br>
            <a:rPr lang="en-US" sz="1900" kern="1200" dirty="0"/>
          </a:br>
          <a:r>
            <a:rPr lang="en-US" sz="1900" kern="1200" dirty="0"/>
            <a:t>(governance + operational + ground level)</a:t>
          </a:r>
          <a:endParaRPr lang="en-NZ" sz="1900" kern="1200" dirty="0"/>
        </a:p>
      </dsp:txBody>
      <dsp:txXfrm>
        <a:off x="1301842" y="1615"/>
        <a:ext cx="3154787" cy="1892872"/>
      </dsp:txXfrm>
    </dsp:sp>
    <dsp:sp modelId="{D10320F7-9D46-420F-BCB6-131F915F3AD0}">
      <dsp:nvSpPr>
        <dsp:cNvPr id="0" name=""/>
        <dsp:cNvSpPr/>
      </dsp:nvSpPr>
      <dsp:spPr>
        <a:xfrm>
          <a:off x="891735" y="2209967"/>
          <a:ext cx="3975001" cy="1892872"/>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b="1" kern="1200" dirty="0"/>
            <a:t>Effective Relationships /</a:t>
          </a:r>
          <a:br>
            <a:rPr lang="en-US" sz="1900" b="1" kern="1200" dirty="0"/>
          </a:br>
          <a:r>
            <a:rPr lang="en-US" sz="1900" b="1" kern="1200" dirty="0"/>
            <a:t>Working with others</a:t>
          </a:r>
          <a:endParaRPr lang="en-NZ" sz="1900" b="1" kern="1200" dirty="0"/>
        </a:p>
        <a:p>
          <a:pPr marL="114300" lvl="1" indent="-114300" algn="l" defTabSz="666750">
            <a:lnSpc>
              <a:spcPct val="90000"/>
            </a:lnSpc>
            <a:spcBef>
              <a:spcPct val="0"/>
            </a:spcBef>
            <a:spcAft>
              <a:spcPct val="15000"/>
            </a:spcAft>
            <a:buChar char="••"/>
          </a:pPr>
          <a:r>
            <a:rPr lang="en-US" sz="1500" kern="1200" dirty="0"/>
            <a:t>Within and between Iwi and hapu </a:t>
          </a:r>
          <a:endParaRPr lang="en-NZ" sz="1500" kern="1200" dirty="0"/>
        </a:p>
        <a:p>
          <a:pPr marL="114300" lvl="1" indent="-114300" algn="l" defTabSz="666750">
            <a:lnSpc>
              <a:spcPct val="90000"/>
            </a:lnSpc>
            <a:spcBef>
              <a:spcPct val="0"/>
            </a:spcBef>
            <a:spcAft>
              <a:spcPct val="15000"/>
            </a:spcAft>
            <a:buChar char="••"/>
          </a:pPr>
          <a:r>
            <a:rPr lang="en-US" sz="1500" kern="1200"/>
            <a:t>With settlement partners (councils + DOC)</a:t>
          </a:r>
          <a:endParaRPr lang="en-NZ" sz="1500" kern="1200"/>
        </a:p>
        <a:p>
          <a:pPr marL="114300" lvl="1" indent="-114300" algn="l" defTabSz="666750">
            <a:lnSpc>
              <a:spcPct val="90000"/>
            </a:lnSpc>
            <a:spcBef>
              <a:spcPct val="0"/>
            </a:spcBef>
            <a:spcAft>
              <a:spcPct val="15000"/>
            </a:spcAft>
            <a:buChar char="••"/>
          </a:pPr>
          <a:r>
            <a:rPr lang="en-US" sz="1500" kern="1200" dirty="0"/>
            <a:t>With community, research institutes and education providers</a:t>
          </a:r>
          <a:endParaRPr lang="en-NZ" sz="1500" kern="1200" dirty="0"/>
        </a:p>
      </dsp:txBody>
      <dsp:txXfrm>
        <a:off x="891735" y="2209967"/>
        <a:ext cx="3975001" cy="18928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6A5920-F36F-4CA6-A39C-B3C106763877}">
      <dsp:nvSpPr>
        <dsp:cNvPr id="0" name=""/>
        <dsp:cNvSpPr/>
      </dsp:nvSpPr>
      <dsp:spPr>
        <a:xfrm>
          <a:off x="0" y="281081"/>
          <a:ext cx="5773738" cy="453600"/>
        </a:xfrm>
        <a:prstGeom prst="rect">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729FA3-980B-4A4F-A7B6-98E2BEB5F1D5}">
      <dsp:nvSpPr>
        <dsp:cNvPr id="0" name=""/>
        <dsp:cNvSpPr/>
      </dsp:nvSpPr>
      <dsp:spPr>
        <a:xfrm>
          <a:off x="288686" y="15401"/>
          <a:ext cx="4041616" cy="531360"/>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763" tIns="0" rIns="152763" bIns="0" numCol="1" spcCol="1270" anchor="ctr" anchorCtr="0">
          <a:noAutofit/>
        </a:bodyPr>
        <a:lstStyle/>
        <a:p>
          <a:pPr lvl="0" algn="l" defTabSz="711200">
            <a:lnSpc>
              <a:spcPct val="90000"/>
            </a:lnSpc>
            <a:spcBef>
              <a:spcPct val="0"/>
            </a:spcBef>
            <a:spcAft>
              <a:spcPct val="35000"/>
            </a:spcAft>
          </a:pPr>
          <a:r>
            <a:rPr lang="en-NZ" sz="1600" kern="1200" dirty="0"/>
            <a:t>Protect and transfer traditional knowledge and practices </a:t>
          </a:r>
          <a:endParaRPr lang="en-US" sz="1600" kern="1200" dirty="0"/>
        </a:p>
      </dsp:txBody>
      <dsp:txXfrm>
        <a:off x="314625" y="41340"/>
        <a:ext cx="3989738" cy="479482"/>
      </dsp:txXfrm>
    </dsp:sp>
    <dsp:sp modelId="{BB1AD663-9C09-4862-B3A0-062779141046}">
      <dsp:nvSpPr>
        <dsp:cNvPr id="0" name=""/>
        <dsp:cNvSpPr/>
      </dsp:nvSpPr>
      <dsp:spPr>
        <a:xfrm>
          <a:off x="0" y="1097561"/>
          <a:ext cx="5773738" cy="1502550"/>
        </a:xfrm>
        <a:prstGeom prst="rect">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8106" tIns="374904" rIns="448106" bIns="113792" numCol="1" spcCol="1270" anchor="t" anchorCtr="0">
          <a:noAutofit/>
        </a:bodyPr>
        <a:lstStyle/>
        <a:p>
          <a:pPr marL="171450" lvl="1" indent="-171450" algn="l" defTabSz="711200">
            <a:lnSpc>
              <a:spcPct val="90000"/>
            </a:lnSpc>
            <a:spcBef>
              <a:spcPct val="0"/>
            </a:spcBef>
            <a:spcAft>
              <a:spcPct val="15000"/>
            </a:spcAft>
            <a:buChar char="••"/>
          </a:pPr>
          <a:r>
            <a:rPr lang="en-NZ" sz="1600" kern="1200" dirty="0"/>
            <a:t>Incorporate cultural values  / matauranga into freshwater and coastal management</a:t>
          </a:r>
        </a:p>
        <a:p>
          <a:pPr marL="171450" lvl="1" indent="-171450" algn="l" defTabSz="711200">
            <a:lnSpc>
              <a:spcPct val="90000"/>
            </a:lnSpc>
            <a:spcBef>
              <a:spcPct val="0"/>
            </a:spcBef>
            <a:spcAft>
              <a:spcPct val="15000"/>
            </a:spcAft>
            <a:buChar char="••"/>
          </a:pPr>
          <a:r>
            <a:rPr lang="en-NZ" sz="1600" kern="1200" dirty="0"/>
            <a:t>How to apply matauranga to sustainable land management practices</a:t>
          </a:r>
        </a:p>
      </dsp:txBody>
      <dsp:txXfrm>
        <a:off x="0" y="1097561"/>
        <a:ext cx="5773738" cy="1502550"/>
      </dsp:txXfrm>
    </dsp:sp>
    <dsp:sp modelId="{536F3FA9-6BCE-499E-96D8-6FB130340929}">
      <dsp:nvSpPr>
        <dsp:cNvPr id="0" name=""/>
        <dsp:cNvSpPr/>
      </dsp:nvSpPr>
      <dsp:spPr>
        <a:xfrm>
          <a:off x="288686" y="831881"/>
          <a:ext cx="4041616" cy="531360"/>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763" tIns="0" rIns="152763" bIns="0" numCol="1" spcCol="1270" anchor="ctr" anchorCtr="0">
          <a:noAutofit/>
        </a:bodyPr>
        <a:lstStyle/>
        <a:p>
          <a:pPr lvl="0" algn="l" defTabSz="711200">
            <a:lnSpc>
              <a:spcPct val="90000"/>
            </a:lnSpc>
            <a:spcBef>
              <a:spcPct val="0"/>
            </a:spcBef>
            <a:spcAft>
              <a:spcPct val="35000"/>
            </a:spcAft>
          </a:pPr>
          <a:r>
            <a:rPr lang="en-NZ" sz="1600" kern="1200" dirty="0"/>
            <a:t>Build contemporary resource management knowledge</a:t>
          </a:r>
        </a:p>
      </dsp:txBody>
      <dsp:txXfrm>
        <a:off x="314625" y="857820"/>
        <a:ext cx="3989738" cy="479482"/>
      </dsp:txXfrm>
    </dsp:sp>
    <dsp:sp modelId="{2ECE5AA9-C246-45B1-98E6-D5664CB8F3AF}">
      <dsp:nvSpPr>
        <dsp:cNvPr id="0" name=""/>
        <dsp:cNvSpPr/>
      </dsp:nvSpPr>
      <dsp:spPr>
        <a:xfrm>
          <a:off x="0" y="2962991"/>
          <a:ext cx="5773738" cy="453600"/>
        </a:xfrm>
        <a:prstGeom prst="rect">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44D04A-E2D9-4517-88A0-E9693FA30923}">
      <dsp:nvSpPr>
        <dsp:cNvPr id="0" name=""/>
        <dsp:cNvSpPr/>
      </dsp:nvSpPr>
      <dsp:spPr>
        <a:xfrm>
          <a:off x="288686" y="2697311"/>
          <a:ext cx="4041616" cy="531360"/>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763" tIns="0" rIns="152763" bIns="0" numCol="1" spcCol="1270" anchor="ctr" anchorCtr="0">
          <a:noAutofit/>
        </a:bodyPr>
        <a:lstStyle/>
        <a:p>
          <a:pPr lvl="0" algn="l" defTabSz="711200">
            <a:lnSpc>
              <a:spcPct val="90000"/>
            </a:lnSpc>
            <a:spcBef>
              <a:spcPct val="0"/>
            </a:spcBef>
            <a:spcAft>
              <a:spcPct val="35000"/>
            </a:spcAft>
          </a:pPr>
          <a:r>
            <a:rPr lang="en-NZ" sz="1600" kern="1200" dirty="0"/>
            <a:t>Capacity Building</a:t>
          </a:r>
        </a:p>
      </dsp:txBody>
      <dsp:txXfrm>
        <a:off x="314625" y="2723250"/>
        <a:ext cx="3989738" cy="479482"/>
      </dsp:txXfrm>
    </dsp:sp>
    <dsp:sp modelId="{AE5B95C9-4EB8-489B-B4DE-25505121ACAF}">
      <dsp:nvSpPr>
        <dsp:cNvPr id="0" name=""/>
        <dsp:cNvSpPr/>
      </dsp:nvSpPr>
      <dsp:spPr>
        <a:xfrm>
          <a:off x="0" y="3779471"/>
          <a:ext cx="5773738" cy="453600"/>
        </a:xfrm>
        <a:prstGeom prst="rect">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4B71EE-A582-42A4-B72F-4C695C7F48A3}">
      <dsp:nvSpPr>
        <dsp:cNvPr id="0" name=""/>
        <dsp:cNvSpPr/>
      </dsp:nvSpPr>
      <dsp:spPr>
        <a:xfrm>
          <a:off x="288686" y="3513791"/>
          <a:ext cx="4041616" cy="531360"/>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763" tIns="0" rIns="152763" bIns="0" numCol="1" spcCol="1270" anchor="ctr" anchorCtr="0">
          <a:noAutofit/>
        </a:bodyPr>
        <a:lstStyle/>
        <a:p>
          <a:pPr lvl="0" algn="l" defTabSz="711200">
            <a:lnSpc>
              <a:spcPct val="90000"/>
            </a:lnSpc>
            <a:spcBef>
              <a:spcPct val="0"/>
            </a:spcBef>
            <a:spcAft>
              <a:spcPct val="35000"/>
            </a:spcAft>
          </a:pPr>
          <a:r>
            <a:rPr lang="en-NZ" sz="1600" kern="1200" dirty="0"/>
            <a:t>Foster the next generation of kaitiaki - focused on tamariki and rangatahi </a:t>
          </a:r>
        </a:p>
      </dsp:txBody>
      <dsp:txXfrm>
        <a:off x="314625" y="3539730"/>
        <a:ext cx="3989738"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579" cy="496961"/>
          </a:xfrm>
          <a:prstGeom prst="rect">
            <a:avLst/>
          </a:prstGeom>
        </p:spPr>
        <p:txBody>
          <a:bodyPr vert="horz" lIns="89735" tIns="44867" rIns="89735" bIns="44867" rtlCol="0"/>
          <a:lstStyle>
            <a:lvl1pPr algn="l">
              <a:defRPr sz="1100"/>
            </a:lvl1pPr>
          </a:lstStyle>
          <a:p>
            <a:endParaRPr lang="en-NZ"/>
          </a:p>
        </p:txBody>
      </p:sp>
      <p:sp>
        <p:nvSpPr>
          <p:cNvPr id="3" name="Date Placeholder 2"/>
          <p:cNvSpPr>
            <a:spLocks noGrp="1"/>
          </p:cNvSpPr>
          <p:nvPr>
            <p:ph type="dt" sz="quarter" idx="1"/>
          </p:nvPr>
        </p:nvSpPr>
        <p:spPr>
          <a:xfrm>
            <a:off x="3777973" y="1"/>
            <a:ext cx="2889579" cy="496961"/>
          </a:xfrm>
          <a:prstGeom prst="rect">
            <a:avLst/>
          </a:prstGeom>
        </p:spPr>
        <p:txBody>
          <a:bodyPr vert="horz" lIns="89735" tIns="44867" rIns="89735" bIns="44867" rtlCol="0"/>
          <a:lstStyle>
            <a:lvl1pPr algn="r">
              <a:defRPr sz="1100"/>
            </a:lvl1pPr>
          </a:lstStyle>
          <a:p>
            <a:endParaRPr lang="en-NZ"/>
          </a:p>
        </p:txBody>
      </p:sp>
      <p:sp>
        <p:nvSpPr>
          <p:cNvPr id="4" name="Footer Placeholder 3"/>
          <p:cNvSpPr>
            <a:spLocks noGrp="1"/>
          </p:cNvSpPr>
          <p:nvPr>
            <p:ph type="ftr" sz="quarter" idx="2"/>
          </p:nvPr>
        </p:nvSpPr>
        <p:spPr>
          <a:xfrm>
            <a:off x="1" y="9429678"/>
            <a:ext cx="2889579" cy="496961"/>
          </a:xfrm>
          <a:prstGeom prst="rect">
            <a:avLst/>
          </a:prstGeom>
        </p:spPr>
        <p:txBody>
          <a:bodyPr vert="horz" lIns="89735" tIns="44867" rIns="89735" bIns="44867" rtlCol="0" anchor="b"/>
          <a:lstStyle>
            <a:lvl1pPr algn="l">
              <a:defRPr sz="1100"/>
            </a:lvl1pPr>
          </a:lstStyle>
          <a:p>
            <a:endParaRPr lang="en-NZ"/>
          </a:p>
        </p:txBody>
      </p:sp>
      <p:sp>
        <p:nvSpPr>
          <p:cNvPr id="5" name="Slide Number Placeholder 4"/>
          <p:cNvSpPr>
            <a:spLocks noGrp="1"/>
          </p:cNvSpPr>
          <p:nvPr>
            <p:ph type="sldNum" sz="quarter" idx="3"/>
          </p:nvPr>
        </p:nvSpPr>
        <p:spPr>
          <a:xfrm>
            <a:off x="3777973" y="9429678"/>
            <a:ext cx="2889579" cy="496961"/>
          </a:xfrm>
          <a:prstGeom prst="rect">
            <a:avLst/>
          </a:prstGeom>
        </p:spPr>
        <p:txBody>
          <a:bodyPr vert="horz" lIns="89735" tIns="44867" rIns="89735" bIns="44867" rtlCol="0" anchor="b"/>
          <a:lstStyle>
            <a:lvl1pPr algn="r">
              <a:defRPr sz="1100"/>
            </a:lvl1pPr>
          </a:lstStyle>
          <a:p>
            <a:fld id="{7A96E6A7-1124-4241-A1D0-489C906976EC}" type="slidenum">
              <a:rPr lang="en-NZ" smtClean="0"/>
              <a:t>‹#›</a:t>
            </a:fld>
            <a:endParaRPr lang="en-NZ"/>
          </a:p>
        </p:txBody>
      </p:sp>
    </p:spTree>
    <p:extLst>
      <p:ext uri="{BB962C8B-B14F-4D97-AF65-F5344CB8AC3E}">
        <p14:creationId xmlns:p14="http://schemas.microsoft.com/office/powerpoint/2010/main" val="379093882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579" cy="496961"/>
          </a:xfrm>
          <a:prstGeom prst="rect">
            <a:avLst/>
          </a:prstGeom>
        </p:spPr>
        <p:txBody>
          <a:bodyPr vert="horz" lIns="89735" tIns="44867" rIns="89735" bIns="44867" rtlCol="0"/>
          <a:lstStyle>
            <a:lvl1pPr algn="l">
              <a:defRPr sz="1100"/>
            </a:lvl1pPr>
          </a:lstStyle>
          <a:p>
            <a:endParaRPr lang="en-NZ"/>
          </a:p>
        </p:txBody>
      </p:sp>
      <p:sp>
        <p:nvSpPr>
          <p:cNvPr id="3" name="Date Placeholder 2"/>
          <p:cNvSpPr>
            <a:spLocks noGrp="1"/>
          </p:cNvSpPr>
          <p:nvPr>
            <p:ph type="dt" idx="1"/>
          </p:nvPr>
        </p:nvSpPr>
        <p:spPr>
          <a:xfrm>
            <a:off x="3777973" y="1"/>
            <a:ext cx="2889579" cy="496961"/>
          </a:xfrm>
          <a:prstGeom prst="rect">
            <a:avLst/>
          </a:prstGeom>
        </p:spPr>
        <p:txBody>
          <a:bodyPr vert="horz" lIns="89735" tIns="44867" rIns="89735" bIns="44867" rtlCol="0"/>
          <a:lstStyle>
            <a:lvl1pPr algn="r">
              <a:defRPr sz="1100"/>
            </a:lvl1pPr>
          </a:lstStyle>
          <a:p>
            <a:endParaRPr lang="en-NZ"/>
          </a:p>
        </p:txBody>
      </p:sp>
      <p:sp>
        <p:nvSpPr>
          <p:cNvPr id="4" name="Slide Image Placeholder 3"/>
          <p:cNvSpPr>
            <a:spLocks noGrp="1" noRot="1" noChangeAspect="1"/>
          </p:cNvSpPr>
          <p:nvPr>
            <p:ph type="sldImg" idx="2"/>
          </p:nvPr>
        </p:nvSpPr>
        <p:spPr>
          <a:xfrm>
            <a:off x="1101725" y="1239838"/>
            <a:ext cx="4465638" cy="3349625"/>
          </a:xfrm>
          <a:prstGeom prst="rect">
            <a:avLst/>
          </a:prstGeom>
          <a:noFill/>
          <a:ln w="12700">
            <a:solidFill>
              <a:prstClr val="black"/>
            </a:solidFill>
          </a:ln>
        </p:spPr>
        <p:txBody>
          <a:bodyPr vert="horz" lIns="89735" tIns="44867" rIns="89735" bIns="44867" rtlCol="0" anchor="ctr"/>
          <a:lstStyle/>
          <a:p>
            <a:endParaRPr lang="en-NZ"/>
          </a:p>
        </p:txBody>
      </p:sp>
      <p:sp>
        <p:nvSpPr>
          <p:cNvPr id="5" name="Notes Placeholder 4"/>
          <p:cNvSpPr>
            <a:spLocks noGrp="1"/>
          </p:cNvSpPr>
          <p:nvPr>
            <p:ph type="body" sz="quarter" idx="3"/>
          </p:nvPr>
        </p:nvSpPr>
        <p:spPr>
          <a:xfrm>
            <a:off x="667064" y="4777745"/>
            <a:ext cx="5334963" cy="3908064"/>
          </a:xfrm>
          <a:prstGeom prst="rect">
            <a:avLst/>
          </a:prstGeom>
        </p:spPr>
        <p:txBody>
          <a:bodyPr vert="horz" lIns="89735" tIns="44867" rIns="89735" bIns="4486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1" y="9429678"/>
            <a:ext cx="2889579" cy="496961"/>
          </a:xfrm>
          <a:prstGeom prst="rect">
            <a:avLst/>
          </a:prstGeom>
        </p:spPr>
        <p:txBody>
          <a:bodyPr vert="horz" lIns="89735" tIns="44867" rIns="89735" bIns="44867" rtlCol="0" anchor="b"/>
          <a:lstStyle>
            <a:lvl1pPr algn="l">
              <a:defRPr sz="1100"/>
            </a:lvl1pPr>
          </a:lstStyle>
          <a:p>
            <a:endParaRPr lang="en-NZ"/>
          </a:p>
        </p:txBody>
      </p:sp>
      <p:sp>
        <p:nvSpPr>
          <p:cNvPr id="7" name="Slide Number Placeholder 6"/>
          <p:cNvSpPr>
            <a:spLocks noGrp="1"/>
          </p:cNvSpPr>
          <p:nvPr>
            <p:ph type="sldNum" sz="quarter" idx="5"/>
          </p:nvPr>
        </p:nvSpPr>
        <p:spPr>
          <a:xfrm>
            <a:off x="3777973" y="9429678"/>
            <a:ext cx="2889579" cy="496961"/>
          </a:xfrm>
          <a:prstGeom prst="rect">
            <a:avLst/>
          </a:prstGeom>
        </p:spPr>
        <p:txBody>
          <a:bodyPr vert="horz" lIns="89735" tIns="44867" rIns="89735" bIns="44867" rtlCol="0" anchor="b"/>
          <a:lstStyle>
            <a:lvl1pPr algn="r">
              <a:defRPr sz="1100"/>
            </a:lvl1pPr>
          </a:lstStyle>
          <a:p>
            <a:fld id="{9E8D392B-3AE4-4F80-95F0-C2970B8DA7F5}" type="slidenum">
              <a:rPr lang="en-NZ" smtClean="0"/>
              <a:t>‹#›</a:t>
            </a:fld>
            <a:endParaRPr lang="en-NZ"/>
          </a:p>
        </p:txBody>
      </p:sp>
    </p:spTree>
    <p:extLst>
      <p:ext uri="{BB962C8B-B14F-4D97-AF65-F5344CB8AC3E}">
        <p14:creationId xmlns:p14="http://schemas.microsoft.com/office/powerpoint/2010/main" val="12306911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a:t>Hui Purpose</a:t>
            </a:r>
          </a:p>
          <a:p>
            <a:pPr marL="171450" indent="-171450">
              <a:buFont typeface="Arial" panose="020B0604020202020204" pitchFamily="34" charset="0"/>
              <a:buChar char="•"/>
            </a:pPr>
            <a:r>
              <a:rPr lang="en-NZ" sz="1200" dirty="0"/>
              <a:t>To provide an update on the revised Plan</a:t>
            </a:r>
          </a:p>
          <a:p>
            <a:pPr marL="171450" indent="-171450">
              <a:buFont typeface="Arial" panose="020B0604020202020204" pitchFamily="34" charset="0"/>
              <a:buChar char="•"/>
            </a:pPr>
            <a:r>
              <a:rPr lang="en-NZ" sz="1200" dirty="0"/>
              <a:t>To gather feedback on specific aspects of the revised Plan</a:t>
            </a:r>
          </a:p>
          <a:p>
            <a:endParaRPr lang="en-NZ" dirty="0"/>
          </a:p>
        </p:txBody>
      </p:sp>
      <p:sp>
        <p:nvSpPr>
          <p:cNvPr id="4" name="Slide Number Placeholder 3"/>
          <p:cNvSpPr>
            <a:spLocks noGrp="1"/>
          </p:cNvSpPr>
          <p:nvPr>
            <p:ph type="sldNum" sz="quarter" idx="10"/>
          </p:nvPr>
        </p:nvSpPr>
        <p:spPr/>
        <p:txBody>
          <a:bodyPr/>
          <a:lstStyle/>
          <a:p>
            <a:fld id="{9E8D392B-3AE4-4F80-95F0-C2970B8DA7F5}" type="slidenum">
              <a:rPr lang="en-NZ" smtClean="0"/>
              <a:t>1</a:t>
            </a:fld>
            <a:endParaRPr lang="en-NZ"/>
          </a:p>
        </p:txBody>
      </p:sp>
      <p:sp>
        <p:nvSpPr>
          <p:cNvPr id="5" name="Date Placeholder 4"/>
          <p:cNvSpPr>
            <a:spLocks noGrp="1"/>
          </p:cNvSpPr>
          <p:nvPr>
            <p:ph type="dt" idx="11"/>
          </p:nvPr>
        </p:nvSpPr>
        <p:spPr/>
        <p:txBody>
          <a:bodyPr/>
          <a:lstStyle/>
          <a:p>
            <a:endParaRPr lang="en-NZ"/>
          </a:p>
        </p:txBody>
      </p:sp>
    </p:spTree>
    <p:extLst>
      <p:ext uri="{BB962C8B-B14F-4D97-AF65-F5344CB8AC3E}">
        <p14:creationId xmlns:p14="http://schemas.microsoft.com/office/powerpoint/2010/main" val="849487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ultimate goal with this plan is the health</a:t>
            </a:r>
            <a:r>
              <a:rPr lang="en-US" baseline="0" dirty="0"/>
              <a:t> and wellbeing of Tauranga Moana</a:t>
            </a:r>
          </a:p>
          <a:p>
            <a:r>
              <a:rPr lang="en-US" baseline="0" dirty="0"/>
              <a:t>Its about taking an holistic approach to the way the moana/</a:t>
            </a:r>
            <a:r>
              <a:rPr lang="en-US" baseline="0" dirty="0" err="1"/>
              <a:t>harbour</a:t>
            </a:r>
            <a:r>
              <a:rPr lang="en-US" baseline="0" dirty="0"/>
              <a:t>/lands/waters are viewed</a:t>
            </a:r>
          </a:p>
          <a:p>
            <a:r>
              <a:rPr lang="en-US" baseline="0" dirty="0"/>
              <a:t>Its about restoring balance</a:t>
            </a:r>
          </a:p>
          <a:p>
            <a:endParaRPr lang="en-US" baseline="0" dirty="0"/>
          </a:p>
          <a:p>
            <a:r>
              <a:rPr lang="en-US" u="sng" baseline="0" dirty="0"/>
              <a:t>The Model / Framework</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Inspired by Taonga Species Health Model developed by Manaaki Te Awanui</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Adapted from Health Sector Models – </a:t>
            </a:r>
            <a:r>
              <a:rPr lang="en-US" sz="1200" kern="1200" dirty="0" err="1">
                <a:solidFill>
                  <a:schemeClr val="tx1"/>
                </a:solidFill>
                <a:effectLst/>
                <a:latin typeface="+mn-lt"/>
                <a:ea typeface="+mn-ea"/>
                <a:cs typeface="+mn-cs"/>
              </a:rPr>
              <a:t>Tapawha</a:t>
            </a:r>
            <a:r>
              <a:rPr lang="en-US" sz="1200" kern="1200" dirty="0">
                <a:solidFill>
                  <a:schemeClr val="tx1"/>
                </a:solidFill>
                <a:effectLst/>
                <a:latin typeface="+mn-lt"/>
                <a:ea typeface="+mn-ea"/>
                <a:cs typeface="+mn-cs"/>
              </a:rPr>
              <a:t> Model and Te Whetu Model - of </a:t>
            </a:r>
            <a:r>
              <a:rPr lang="en-US" sz="1200" b="1" kern="1200" dirty="0">
                <a:solidFill>
                  <a:schemeClr val="tx1"/>
                </a:solidFill>
                <a:effectLst/>
                <a:latin typeface="+mn-lt"/>
                <a:ea typeface="+mn-ea"/>
                <a:cs typeface="+mn-cs"/>
              </a:rPr>
              <a:t>the elements of a healthy person: healthy mind, body, spirit, connect to whanau &amp; land</a:t>
            </a:r>
          </a:p>
          <a:p>
            <a:pPr marL="171450" lvl="0" indent="-171450">
              <a:buFont typeface="Arial" panose="020B0604020202020204" pitchFamily="34" charset="0"/>
              <a:buChar char="•"/>
            </a:pPr>
            <a:endParaRPr lang="en-US" sz="1200" b="1"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rPr>
              <a:t>The Concept</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Consideration of Tauranga Moana as its own entity</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err="1">
                <a:solidFill>
                  <a:schemeClr val="tx1"/>
                </a:solidFill>
                <a:effectLst/>
                <a:latin typeface="+mn-lt"/>
                <a:ea typeface="+mn-ea"/>
                <a:cs typeface="+mn-cs"/>
              </a:rPr>
              <a:t>Utilising</a:t>
            </a:r>
            <a:r>
              <a:rPr lang="en-US" sz="1200" kern="1200" dirty="0">
                <a:solidFill>
                  <a:schemeClr val="tx1"/>
                </a:solidFill>
                <a:effectLst/>
                <a:latin typeface="+mn-lt"/>
                <a:ea typeface="+mn-ea"/>
                <a:cs typeface="+mn-cs"/>
              </a:rPr>
              <a:t> the same elements: healthy mind, body, spirit, connect to whanau &amp; land - each element is necessary and in balance, represent ‘best health’ of Tauranga Moana</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Each element will form an Outcome/Objective, under which all the policies and actions will hang. </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1200" b="1"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NZ" sz="1200" b="1"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11</a:t>
            </a:fld>
            <a:endParaRPr lang="en-NZ"/>
          </a:p>
        </p:txBody>
      </p:sp>
    </p:spTree>
    <p:extLst>
      <p:ext uri="{BB962C8B-B14F-4D97-AF65-F5344CB8AC3E}">
        <p14:creationId xmlns:p14="http://schemas.microsoft.com/office/powerpoint/2010/main" val="2804876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ultimate goal with this plan is the health</a:t>
            </a:r>
            <a:r>
              <a:rPr lang="en-US" baseline="0" dirty="0"/>
              <a:t> and wellbeing of Tauranga Moana</a:t>
            </a:r>
          </a:p>
          <a:p>
            <a:r>
              <a:rPr lang="en-US" baseline="0" dirty="0"/>
              <a:t>Its about taking an holistic approach to the way the moana/</a:t>
            </a:r>
            <a:r>
              <a:rPr lang="en-US" baseline="0" dirty="0" err="1"/>
              <a:t>harbour</a:t>
            </a:r>
            <a:r>
              <a:rPr lang="en-US" baseline="0" dirty="0"/>
              <a:t>/lands/waters are viewed</a:t>
            </a:r>
          </a:p>
          <a:p>
            <a:r>
              <a:rPr lang="en-US" baseline="0" dirty="0"/>
              <a:t>Its about restoring balance</a:t>
            </a:r>
          </a:p>
          <a:p>
            <a:endParaRPr lang="en-US" baseline="0" dirty="0"/>
          </a:p>
          <a:p>
            <a:r>
              <a:rPr lang="en-US" u="sng" baseline="0" dirty="0"/>
              <a:t>The Model / Framework</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Inspired by Taonga Species Health Model developed by Manaaki Te Awanui</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Adapted from Health Sector Models – </a:t>
            </a:r>
            <a:r>
              <a:rPr lang="en-US" sz="1200" kern="1200" dirty="0" err="1">
                <a:solidFill>
                  <a:schemeClr val="tx1"/>
                </a:solidFill>
                <a:effectLst/>
                <a:latin typeface="+mn-lt"/>
                <a:ea typeface="+mn-ea"/>
                <a:cs typeface="+mn-cs"/>
              </a:rPr>
              <a:t>Tapawha</a:t>
            </a:r>
            <a:r>
              <a:rPr lang="en-US" sz="1200" kern="1200" dirty="0">
                <a:solidFill>
                  <a:schemeClr val="tx1"/>
                </a:solidFill>
                <a:effectLst/>
                <a:latin typeface="+mn-lt"/>
                <a:ea typeface="+mn-ea"/>
                <a:cs typeface="+mn-cs"/>
              </a:rPr>
              <a:t> Model and Te Whetu Model - of </a:t>
            </a:r>
            <a:r>
              <a:rPr lang="en-US" sz="1200" b="1" kern="1200" dirty="0">
                <a:solidFill>
                  <a:schemeClr val="tx1"/>
                </a:solidFill>
                <a:effectLst/>
                <a:latin typeface="+mn-lt"/>
                <a:ea typeface="+mn-ea"/>
                <a:cs typeface="+mn-cs"/>
              </a:rPr>
              <a:t>the elements of a healthy person: healthy mind, body, spirit, connect to whanau &amp; land</a:t>
            </a:r>
          </a:p>
          <a:p>
            <a:pPr marL="171450" lvl="0" indent="-171450">
              <a:buFont typeface="Arial" panose="020B0604020202020204" pitchFamily="34" charset="0"/>
              <a:buChar char="•"/>
            </a:pPr>
            <a:endParaRPr lang="en-US" sz="1200" b="1"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rPr>
              <a:t>The Concept</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Consideration of Tauranga Moana as its own entity</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err="1">
                <a:solidFill>
                  <a:schemeClr val="tx1"/>
                </a:solidFill>
                <a:effectLst/>
                <a:latin typeface="+mn-lt"/>
                <a:ea typeface="+mn-ea"/>
                <a:cs typeface="+mn-cs"/>
              </a:rPr>
              <a:t>Utilising</a:t>
            </a:r>
            <a:r>
              <a:rPr lang="en-US" sz="1200" kern="1200" dirty="0">
                <a:solidFill>
                  <a:schemeClr val="tx1"/>
                </a:solidFill>
                <a:effectLst/>
                <a:latin typeface="+mn-lt"/>
                <a:ea typeface="+mn-ea"/>
                <a:cs typeface="+mn-cs"/>
              </a:rPr>
              <a:t> the same elements: healthy mind, body, spirit, connect to whanau &amp; land - each element is necessary and in balance, represent ‘best health’ of Tauranga Moana</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Each element will form an Outcome/Objective, under which all the policies and actions will hang. </a:t>
            </a:r>
            <a:endParaRPr lang="en-NZ"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1200" b="1"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NZ" sz="1200" b="1"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12</a:t>
            </a:fld>
            <a:endParaRPr lang="en-NZ"/>
          </a:p>
        </p:txBody>
      </p:sp>
    </p:spTree>
    <p:extLst>
      <p:ext uri="{BB962C8B-B14F-4D97-AF65-F5344CB8AC3E}">
        <p14:creationId xmlns:p14="http://schemas.microsoft.com/office/powerpoint/2010/main" val="4142043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Proactive management – map and collate culturally significant areas + range of protection measures + knowledge collation/transfer</a:t>
            </a:r>
            <a:endParaRPr lang="en-NZ"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Manage effects of land disturbance (earthworks) and coastal disturbance – linkage with accidental discovery protocols + cultural monitoring</a:t>
            </a:r>
            <a:endParaRPr lang="en-NZ"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Reconnecting whanau with special sites/areas + celebrate heritage (e.g. events, wananga, establish </a:t>
            </a:r>
            <a:r>
              <a:rPr lang="en-US" sz="1200" kern="1200" dirty="0" err="1">
                <a:solidFill>
                  <a:schemeClr val="tx1"/>
                </a:solidFill>
                <a:effectLst/>
                <a:latin typeface="+mn-lt"/>
                <a:ea typeface="+mn-ea"/>
                <a:cs typeface="+mn-cs"/>
              </a:rPr>
              <a:t>ara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tawhito</a:t>
            </a:r>
            <a:r>
              <a:rPr lang="en-US" sz="1200" kern="1200" dirty="0">
                <a:solidFill>
                  <a:schemeClr val="tx1"/>
                </a:solidFill>
                <a:effectLst/>
                <a:latin typeface="+mn-lt"/>
                <a:ea typeface="+mn-ea"/>
                <a:cs typeface="+mn-cs"/>
              </a:rPr>
              <a:t>, signage/pou)</a:t>
            </a:r>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13</a:t>
            </a:fld>
            <a:endParaRPr lang="en-NZ"/>
          </a:p>
        </p:txBody>
      </p:sp>
    </p:spTree>
    <p:extLst>
      <p:ext uri="{BB962C8B-B14F-4D97-AF65-F5344CB8AC3E}">
        <p14:creationId xmlns:p14="http://schemas.microsoft.com/office/powerpoint/2010/main" val="178023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health and wellbeing of those using, and belonging to the land, is </a:t>
            </a:r>
            <a:r>
              <a:rPr lang="en-US" sz="1200" kern="1200" dirty="0" err="1">
                <a:solidFill>
                  <a:schemeClr val="tx1"/>
                </a:solidFill>
                <a:effectLst/>
                <a:latin typeface="+mn-lt"/>
                <a:ea typeface="+mn-ea"/>
                <a:cs typeface="+mn-cs"/>
              </a:rPr>
              <a:t>dependant</a:t>
            </a:r>
            <a:r>
              <a:rPr lang="en-US" sz="1200" kern="1200" dirty="0">
                <a:solidFill>
                  <a:schemeClr val="tx1"/>
                </a:solidFill>
                <a:effectLst/>
                <a:latin typeface="+mn-lt"/>
                <a:ea typeface="+mn-ea"/>
                <a:cs typeface="+mn-cs"/>
              </a:rPr>
              <a:t> on the sustenance of </a:t>
            </a:r>
            <a:r>
              <a:rPr lang="en-US" sz="1200" kern="1200" dirty="0" err="1">
                <a:solidFill>
                  <a:schemeClr val="tx1"/>
                </a:solidFill>
                <a:effectLst/>
                <a:latin typeface="+mn-lt"/>
                <a:ea typeface="+mn-ea"/>
                <a:cs typeface="+mn-cs"/>
              </a:rPr>
              <a:t>Papatūānuku</a:t>
            </a:r>
            <a:r>
              <a:rPr lang="en-US" sz="1200" kern="1200" dirty="0">
                <a:solidFill>
                  <a:schemeClr val="tx1"/>
                </a:solidFill>
                <a:effectLst/>
                <a:latin typeface="+mn-lt"/>
                <a:ea typeface="+mn-ea"/>
                <a:cs typeface="+mn-cs"/>
              </a:rPr>
              <a:t>. Natural resources such as water, soil and biodiversity and the processes that those resources provide need to retain the carrying capacity to sustain all use and development of land. Although many landowners adopt good environmental practices, the concept of stewardship is not universally shared by all resource users.</a:t>
            </a:r>
            <a:endParaRPr lang="en-NZ"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Tauranga Moana Iwi are both kaitiaki and land managers, particularly within the agricultural and horticultural sectors, which requires a careful alignment and balance of social, environmental and economic outcomes to achieve holistic sustainability. </a:t>
            </a:r>
          </a:p>
          <a:p>
            <a:endParaRPr lang="en-NZ"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Tauranga Moana Iwi also have aspirations to enhance social and economic wellbeing through the development of Māori Land and Commercial Redress land from Treaty Settlement as well as promoting Māori-led business.  </a:t>
            </a:r>
            <a:endParaRPr lang="en-NZ" sz="1200" kern="1200" dirty="0">
              <a:solidFill>
                <a:schemeClr val="tx1"/>
              </a:solidFill>
              <a:effectLst/>
              <a:latin typeface="+mn-lt"/>
              <a:ea typeface="+mn-ea"/>
              <a:cs typeface="+mn-cs"/>
            </a:endParaRPr>
          </a:p>
          <a:p>
            <a:pPr lvl="0"/>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14</a:t>
            </a:fld>
            <a:endParaRPr lang="en-NZ"/>
          </a:p>
        </p:txBody>
      </p:sp>
    </p:spTree>
    <p:extLst>
      <p:ext uri="{BB962C8B-B14F-4D97-AF65-F5344CB8AC3E}">
        <p14:creationId xmlns:p14="http://schemas.microsoft.com/office/powerpoint/2010/main" val="2573783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most challenging</a:t>
            </a:r>
            <a:r>
              <a:rPr lang="en-US" sz="1200" kern="1200" baseline="0" dirty="0">
                <a:solidFill>
                  <a:schemeClr val="tx1"/>
                </a:solidFill>
                <a:effectLst/>
                <a:latin typeface="+mn-lt"/>
                <a:ea typeface="+mn-ea"/>
                <a:cs typeface="+mn-cs"/>
              </a:rPr>
              <a:t> chapter given the sheer number of matters that it addresses (given that most of the current Plan would fit into this)</a:t>
            </a:r>
          </a:p>
          <a:p>
            <a:pPr lvl="0"/>
            <a:endParaRPr lang="en-US" sz="1200" kern="1200" baseline="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Freshwater (rivers, streams, aquifers)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Quantity and quality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discharges)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Will link with NPS (freshwater management) requirements </a:t>
            </a:r>
          </a:p>
          <a:p>
            <a:pPr lvl="1"/>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Geothermal – quantity / heat</a:t>
            </a:r>
          </a:p>
          <a:p>
            <a:pPr lvl="0"/>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Wetlands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Ecosystems and habitats </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Cultural Materials + linkage with Cultural Materials Plan within TMIC/DOC Te </a:t>
            </a:r>
            <a:r>
              <a:rPr lang="en-US" sz="1200" kern="1200" dirty="0" err="1">
                <a:solidFill>
                  <a:schemeClr val="tx1"/>
                </a:solidFill>
                <a:effectLst/>
                <a:latin typeface="+mn-lt"/>
                <a:ea typeface="+mn-ea"/>
                <a:cs typeface="+mn-cs"/>
              </a:rPr>
              <a:t>Kupenga</a:t>
            </a:r>
            <a:r>
              <a:rPr lang="en-US" sz="1200" kern="1200" dirty="0">
                <a:solidFill>
                  <a:schemeClr val="tx1"/>
                </a:solidFill>
                <a:effectLst/>
                <a:latin typeface="+mn-lt"/>
                <a:ea typeface="+mn-ea"/>
                <a:cs typeface="+mn-cs"/>
              </a:rPr>
              <a:t> framework)</a:t>
            </a:r>
          </a:p>
          <a:p>
            <a:pPr lvl="1"/>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Coastal water</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Quality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discharges)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Coastal use and development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structures, port/marina, dredging, sedimentation, jet skis)</a:t>
            </a:r>
          </a:p>
          <a:p>
            <a:pPr lvl="1"/>
            <a:endParaRPr lang="en-NZ"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Fisheries/</a:t>
            </a:r>
            <a:r>
              <a:rPr lang="en-US" sz="1200" kern="1200" dirty="0" err="1">
                <a:solidFill>
                  <a:schemeClr val="tx1"/>
                </a:solidFill>
                <a:effectLst/>
                <a:latin typeface="+mn-lt"/>
                <a:ea typeface="+mn-ea"/>
                <a:cs typeface="+mn-cs"/>
              </a:rPr>
              <a:t>Kaimoana</a:t>
            </a:r>
            <a:r>
              <a:rPr lang="en-US" sz="1200" kern="1200" dirty="0">
                <a:solidFill>
                  <a:schemeClr val="tx1"/>
                </a:solidFill>
                <a:effectLst/>
                <a:latin typeface="+mn-lt"/>
                <a:ea typeface="+mn-ea"/>
                <a:cs typeface="+mn-cs"/>
              </a:rPr>
              <a:t> – customary and contemporary </a:t>
            </a:r>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15</a:t>
            </a:fld>
            <a:endParaRPr lang="en-NZ"/>
          </a:p>
        </p:txBody>
      </p:sp>
    </p:spTree>
    <p:extLst>
      <p:ext uri="{BB962C8B-B14F-4D97-AF65-F5344CB8AC3E}">
        <p14:creationId xmlns:p14="http://schemas.microsoft.com/office/powerpoint/2010/main" val="953756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most challenging</a:t>
            </a:r>
            <a:r>
              <a:rPr lang="en-US" sz="1200" kern="1200" baseline="0" dirty="0">
                <a:solidFill>
                  <a:schemeClr val="tx1"/>
                </a:solidFill>
                <a:effectLst/>
                <a:latin typeface="+mn-lt"/>
                <a:ea typeface="+mn-ea"/>
                <a:cs typeface="+mn-cs"/>
              </a:rPr>
              <a:t> chapter given the sheer number of matters that it addresses (given that most of the current Plan would fit into this)</a:t>
            </a:r>
          </a:p>
          <a:p>
            <a:pPr lvl="0"/>
            <a:endParaRPr lang="en-US" sz="1200" kern="1200" baseline="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Freshwater (rivers, streams, aquifers)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Quantity and quality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discharges)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Will link with NPS (freshwater management) requirements </a:t>
            </a:r>
          </a:p>
          <a:p>
            <a:pPr lvl="1"/>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Geothermal – quantity / heat</a:t>
            </a:r>
          </a:p>
          <a:p>
            <a:pPr lvl="0"/>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Wetlands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Ecosystems and habitats </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Cultural Materials + linkage with Cultural Materials Plan within TMIC/DOC Te </a:t>
            </a:r>
            <a:r>
              <a:rPr lang="en-US" sz="1200" kern="1200" dirty="0" err="1">
                <a:solidFill>
                  <a:schemeClr val="tx1"/>
                </a:solidFill>
                <a:effectLst/>
                <a:latin typeface="+mn-lt"/>
                <a:ea typeface="+mn-ea"/>
                <a:cs typeface="+mn-cs"/>
              </a:rPr>
              <a:t>Kupenga</a:t>
            </a:r>
            <a:r>
              <a:rPr lang="en-US" sz="1200" kern="1200" dirty="0">
                <a:solidFill>
                  <a:schemeClr val="tx1"/>
                </a:solidFill>
                <a:effectLst/>
                <a:latin typeface="+mn-lt"/>
                <a:ea typeface="+mn-ea"/>
                <a:cs typeface="+mn-cs"/>
              </a:rPr>
              <a:t> framework)</a:t>
            </a:r>
          </a:p>
          <a:p>
            <a:pPr lvl="1"/>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Coastal water</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Quality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discharges)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Coastal use and development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structures, port/marina, dredging, sedimentation, jet skis)</a:t>
            </a:r>
          </a:p>
          <a:p>
            <a:pPr lvl="1"/>
            <a:endParaRPr lang="en-NZ"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Fisheries/</a:t>
            </a:r>
            <a:r>
              <a:rPr lang="en-US" sz="1200" kern="1200" dirty="0" err="1">
                <a:solidFill>
                  <a:schemeClr val="tx1"/>
                </a:solidFill>
                <a:effectLst/>
                <a:latin typeface="+mn-lt"/>
                <a:ea typeface="+mn-ea"/>
                <a:cs typeface="+mn-cs"/>
              </a:rPr>
              <a:t>Kaimoana</a:t>
            </a:r>
            <a:r>
              <a:rPr lang="en-US" sz="1200" kern="1200" dirty="0">
                <a:solidFill>
                  <a:schemeClr val="tx1"/>
                </a:solidFill>
                <a:effectLst/>
                <a:latin typeface="+mn-lt"/>
                <a:ea typeface="+mn-ea"/>
                <a:cs typeface="+mn-cs"/>
              </a:rPr>
              <a:t> – customary and contemporary </a:t>
            </a:r>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16</a:t>
            </a:fld>
            <a:endParaRPr lang="en-NZ"/>
          </a:p>
        </p:txBody>
      </p:sp>
    </p:spTree>
    <p:extLst>
      <p:ext uri="{BB962C8B-B14F-4D97-AF65-F5344CB8AC3E}">
        <p14:creationId xmlns:p14="http://schemas.microsoft.com/office/powerpoint/2010/main" val="776934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most challenging</a:t>
            </a:r>
            <a:r>
              <a:rPr lang="en-US" sz="1200" kern="1200" baseline="0" dirty="0">
                <a:solidFill>
                  <a:schemeClr val="tx1"/>
                </a:solidFill>
                <a:effectLst/>
                <a:latin typeface="+mn-lt"/>
                <a:ea typeface="+mn-ea"/>
                <a:cs typeface="+mn-cs"/>
              </a:rPr>
              <a:t> chapter given the sheer number of matters that it addresses (given that most of the current Plan would fit into this)</a:t>
            </a:r>
          </a:p>
          <a:p>
            <a:pPr lvl="0"/>
            <a:endParaRPr lang="en-US" sz="1200" kern="1200" baseline="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Freshwater (rivers, streams, aquifers)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Quantity and quality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discharges)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Will link with NPS (freshwater management) requirements </a:t>
            </a:r>
          </a:p>
          <a:p>
            <a:pPr lvl="1"/>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Geothermal – quantity / heat</a:t>
            </a:r>
          </a:p>
          <a:p>
            <a:pPr lvl="0"/>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Wetlands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Ecosystems and habitats </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Cultural Materials + linkage with Cultural Materials Plan within TMIC/DOC Te </a:t>
            </a:r>
            <a:r>
              <a:rPr lang="en-US" sz="1200" kern="1200" dirty="0" err="1">
                <a:solidFill>
                  <a:schemeClr val="tx1"/>
                </a:solidFill>
                <a:effectLst/>
                <a:latin typeface="+mn-lt"/>
                <a:ea typeface="+mn-ea"/>
                <a:cs typeface="+mn-cs"/>
              </a:rPr>
              <a:t>Kupenga</a:t>
            </a:r>
            <a:r>
              <a:rPr lang="en-US" sz="1200" kern="1200" dirty="0">
                <a:solidFill>
                  <a:schemeClr val="tx1"/>
                </a:solidFill>
                <a:effectLst/>
                <a:latin typeface="+mn-lt"/>
                <a:ea typeface="+mn-ea"/>
                <a:cs typeface="+mn-cs"/>
              </a:rPr>
              <a:t> framework)</a:t>
            </a:r>
          </a:p>
          <a:p>
            <a:pPr lvl="1"/>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Coastal water</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Quality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discharges)</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Coastal use and development (</a:t>
            </a:r>
            <a:r>
              <a:rPr lang="en-US" sz="1200" kern="1200" dirty="0" err="1">
                <a:solidFill>
                  <a:schemeClr val="tx1"/>
                </a:solidFill>
                <a:effectLst/>
                <a:latin typeface="+mn-lt"/>
                <a:ea typeface="+mn-ea"/>
                <a:cs typeface="+mn-cs"/>
              </a:rPr>
              <a:t>incl</a:t>
            </a:r>
            <a:r>
              <a:rPr lang="en-US" sz="1200" kern="1200" dirty="0">
                <a:solidFill>
                  <a:schemeClr val="tx1"/>
                </a:solidFill>
                <a:effectLst/>
                <a:latin typeface="+mn-lt"/>
                <a:ea typeface="+mn-ea"/>
                <a:cs typeface="+mn-cs"/>
              </a:rPr>
              <a:t> structures, port/marina, dredging, sedimentation, jet skis)</a:t>
            </a:r>
          </a:p>
          <a:p>
            <a:pPr lvl="1"/>
            <a:endParaRPr lang="en-NZ"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Fisheries/</a:t>
            </a:r>
            <a:r>
              <a:rPr lang="en-US" sz="1200" kern="1200" dirty="0" err="1">
                <a:solidFill>
                  <a:schemeClr val="tx1"/>
                </a:solidFill>
                <a:effectLst/>
                <a:latin typeface="+mn-lt"/>
                <a:ea typeface="+mn-ea"/>
                <a:cs typeface="+mn-cs"/>
              </a:rPr>
              <a:t>Kaimoana</a:t>
            </a:r>
            <a:r>
              <a:rPr lang="en-US" sz="1200" kern="1200" dirty="0">
                <a:solidFill>
                  <a:schemeClr val="tx1"/>
                </a:solidFill>
                <a:effectLst/>
                <a:latin typeface="+mn-lt"/>
                <a:ea typeface="+mn-ea"/>
                <a:cs typeface="+mn-cs"/>
              </a:rPr>
              <a:t> – customary and contemporary </a:t>
            </a:r>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17</a:t>
            </a:fld>
            <a:endParaRPr lang="en-NZ"/>
          </a:p>
        </p:txBody>
      </p:sp>
    </p:spTree>
    <p:extLst>
      <p:ext uri="{BB962C8B-B14F-4D97-AF65-F5344CB8AC3E}">
        <p14:creationId xmlns:p14="http://schemas.microsoft.com/office/powerpoint/2010/main" val="852909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18</a:t>
            </a:fld>
            <a:endParaRPr lang="en-NZ"/>
          </a:p>
        </p:txBody>
      </p:sp>
    </p:spTree>
    <p:extLst>
      <p:ext uri="{BB962C8B-B14F-4D97-AF65-F5344CB8AC3E}">
        <p14:creationId xmlns:p14="http://schemas.microsoft.com/office/powerpoint/2010/main" val="27019869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Transfer traditional knowledge and practices + linkage with Wananga Areas within TMIC/DOC Te </a:t>
            </a:r>
            <a:r>
              <a:rPr lang="en-US" sz="1200" kern="1200" dirty="0" err="1">
                <a:solidFill>
                  <a:schemeClr val="tx1"/>
                </a:solidFill>
                <a:effectLst/>
                <a:latin typeface="+mn-lt"/>
                <a:ea typeface="+mn-ea"/>
                <a:cs typeface="+mn-cs"/>
              </a:rPr>
              <a:t>Kupenga</a:t>
            </a:r>
            <a:r>
              <a:rPr lang="en-US" sz="1200" kern="1200" dirty="0">
                <a:solidFill>
                  <a:schemeClr val="tx1"/>
                </a:solidFill>
                <a:effectLst/>
                <a:latin typeface="+mn-lt"/>
                <a:ea typeface="+mn-ea"/>
                <a:cs typeface="+mn-cs"/>
              </a:rPr>
              <a:t> framework)</a:t>
            </a:r>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Build contemporary resource management knowledge - Getting more whanau into environmental management, planning and research – training, scholarships, secondments, mentoring</a:t>
            </a:r>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Foster the next generation of kaitiaki - focused on tamariki and rangatahi </a:t>
            </a:r>
            <a:endParaRPr lang="en-NZ" sz="16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Research:</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Linkage with Manaaki Te Awanui work</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Research for NPS Freshwater work re: incorporating cultural values into limit setting</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Indicators to determine the health of whole catchments (land, air, water)</a:t>
            </a:r>
            <a:endParaRPr lang="en-NZ" sz="16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How to apply matauranga to sustainable land management practices</a:t>
            </a:r>
            <a:endParaRPr lang="en-NZ"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Partnerships with education providers and research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a:t>
            </a:r>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19</a:t>
            </a:fld>
            <a:endParaRPr lang="en-NZ"/>
          </a:p>
        </p:txBody>
      </p:sp>
    </p:spTree>
    <p:extLst>
      <p:ext uri="{BB962C8B-B14F-4D97-AF65-F5344CB8AC3E}">
        <p14:creationId xmlns:p14="http://schemas.microsoft.com/office/powerpoint/2010/main" val="623366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20</a:t>
            </a:fld>
            <a:endParaRPr lang="en-NZ"/>
          </a:p>
        </p:txBody>
      </p:sp>
    </p:spTree>
    <p:extLst>
      <p:ext uri="{BB962C8B-B14F-4D97-AF65-F5344CB8AC3E}">
        <p14:creationId xmlns:p14="http://schemas.microsoft.com/office/powerpoint/2010/main" val="925680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a:t>
            </a:fld>
            <a:endParaRPr lang="en-NZ"/>
          </a:p>
        </p:txBody>
      </p:sp>
    </p:spTree>
    <p:extLst>
      <p:ext uri="{BB962C8B-B14F-4D97-AF65-F5344CB8AC3E}">
        <p14:creationId xmlns:p14="http://schemas.microsoft.com/office/powerpoint/2010/main" val="4227066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This Chapter provides useful information for plan readers, particularly, local authorities and stakeholders, in relation to specific protocols and processes.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a:t>
            </a:r>
            <a:r>
              <a:rPr lang="en-US" sz="1200" kern="1200" baseline="0" dirty="0">
                <a:solidFill>
                  <a:schemeClr val="tx1"/>
                </a:solidFill>
                <a:effectLst/>
                <a:latin typeface="+mn-lt"/>
                <a:ea typeface="+mn-ea"/>
                <a:cs typeface="+mn-cs"/>
              </a:rPr>
              <a:t> outlines when protocols kick in and what our expectations are of Councils and consent applicants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a:solidFill>
                  <a:schemeClr val="tx1"/>
                </a:solidFill>
                <a:effectLst/>
                <a:latin typeface="+mn-lt"/>
                <a:ea typeface="+mn-ea"/>
                <a:cs typeface="+mn-cs"/>
              </a:rPr>
              <a:t>[Unsure if you want to go into detail or refer to printout of protocols]</a:t>
            </a:r>
            <a:endParaRPr lang="en-NZ" b="1"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21</a:t>
            </a:fld>
            <a:endParaRPr lang="en-NZ"/>
          </a:p>
        </p:txBody>
      </p:sp>
    </p:spTree>
    <p:extLst>
      <p:ext uri="{BB962C8B-B14F-4D97-AF65-F5344CB8AC3E}">
        <p14:creationId xmlns:p14="http://schemas.microsoft.com/office/powerpoint/2010/main" val="1057101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22</a:t>
            </a:fld>
            <a:endParaRPr lang="en-NZ"/>
          </a:p>
        </p:txBody>
      </p:sp>
    </p:spTree>
    <p:extLst>
      <p:ext uri="{BB962C8B-B14F-4D97-AF65-F5344CB8AC3E}">
        <p14:creationId xmlns:p14="http://schemas.microsoft.com/office/powerpoint/2010/main" val="1901506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just to see if there is interest in sorting consents/plan</a:t>
            </a:r>
            <a:r>
              <a:rPr lang="en-US" baseline="0" dirty="0"/>
              <a:t> changes collectively</a:t>
            </a:r>
          </a:p>
          <a:p>
            <a:endParaRPr lang="en-US" baseline="0" dirty="0"/>
          </a:p>
          <a:p>
            <a:r>
              <a:rPr lang="en-US" baseline="0" dirty="0"/>
              <a:t>The details re: funding and Plan Changes are coming up…</a:t>
            </a:r>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24</a:t>
            </a:fld>
            <a:endParaRPr lang="en-NZ"/>
          </a:p>
        </p:txBody>
      </p:sp>
    </p:spTree>
    <p:extLst>
      <p:ext uri="{BB962C8B-B14F-4D97-AF65-F5344CB8AC3E}">
        <p14:creationId xmlns:p14="http://schemas.microsoft.com/office/powerpoint/2010/main" val="2093082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25</a:t>
            </a:fld>
            <a:endParaRPr lang="en-NZ"/>
          </a:p>
        </p:txBody>
      </p:sp>
    </p:spTree>
    <p:extLst>
      <p:ext uri="{BB962C8B-B14F-4D97-AF65-F5344CB8AC3E}">
        <p14:creationId xmlns:p14="http://schemas.microsoft.com/office/powerpoint/2010/main" val="2131751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Tasks we’re still working on:</a:t>
            </a:r>
            <a:endParaRPr lang="en-NZ"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Incorporating Statutory Acknowledgement Areas (some delays from OTS)</a:t>
            </a:r>
            <a:endParaRPr lang="en-NZ"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Inclusion of Paritaha (waiting on map)</a:t>
            </a:r>
            <a:endParaRPr lang="en-NZ"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Additional information to accompany the online maps + filtering </a:t>
            </a:r>
            <a:endParaRPr lang="en-NZ"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An atlas of hard copy maps for the final IMP </a:t>
            </a:r>
          </a:p>
          <a:p>
            <a:pPr lvl="0"/>
            <a:endParaRPr lang="en-NZ"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Engagement Feedback:</a:t>
            </a:r>
            <a:endParaRPr lang="en-NZ"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Is there anything else that should be there? Both in terms of publicly / readily available information (to add in final Plan maps in April) &amp; future mapping requirements  </a:t>
            </a:r>
            <a:endParaRPr lang="en-NZ" sz="1200" kern="1200" dirty="0">
              <a:solidFill>
                <a:schemeClr val="tx1"/>
              </a:solidFill>
              <a:effectLst/>
              <a:latin typeface="+mn-lt"/>
              <a:ea typeface="+mn-ea"/>
              <a:cs typeface="+mn-cs"/>
            </a:endParaRPr>
          </a:p>
          <a:p>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27</a:t>
            </a:fld>
            <a:endParaRPr lang="en-NZ"/>
          </a:p>
        </p:txBody>
      </p:sp>
    </p:spTree>
    <p:extLst>
      <p:ext uri="{BB962C8B-B14F-4D97-AF65-F5344CB8AC3E}">
        <p14:creationId xmlns:p14="http://schemas.microsoft.com/office/powerpoint/2010/main" val="23380377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28</a:t>
            </a:fld>
            <a:endParaRPr lang="en-NZ"/>
          </a:p>
        </p:txBody>
      </p:sp>
    </p:spTree>
    <p:extLst>
      <p:ext uri="{BB962C8B-B14F-4D97-AF65-F5344CB8AC3E}">
        <p14:creationId xmlns:p14="http://schemas.microsoft.com/office/powerpoint/2010/main" val="36061546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29</a:t>
            </a:fld>
            <a:endParaRPr lang="en-NZ"/>
          </a:p>
        </p:txBody>
      </p:sp>
    </p:spTree>
    <p:extLst>
      <p:ext uri="{BB962C8B-B14F-4D97-AF65-F5344CB8AC3E}">
        <p14:creationId xmlns:p14="http://schemas.microsoft.com/office/powerpoint/2010/main" val="2005199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100" b="0" i="0" u="none" strike="noStrike" kern="1200" baseline="0" dirty="0">
                <a:solidFill>
                  <a:schemeClr val="tx1"/>
                </a:solidFill>
                <a:latin typeface="+mn-lt"/>
                <a:ea typeface="+mn-ea"/>
                <a:cs typeface="+mn-cs"/>
              </a:rPr>
              <a:t>Before preparing a revised IMP, it has been essential to review how well the current IMP is working, i.e. has the plan been effective? </a:t>
            </a:r>
          </a:p>
          <a:p>
            <a:endParaRPr lang="en-US" sz="1100" dirty="0"/>
          </a:p>
          <a:p>
            <a:r>
              <a:rPr lang="en-NZ" sz="1100" b="0" i="0" u="none" strike="noStrike" kern="1200" baseline="0" dirty="0">
                <a:solidFill>
                  <a:schemeClr val="tx1"/>
                </a:solidFill>
                <a:latin typeface="+mn-lt"/>
                <a:ea typeface="+mn-ea"/>
                <a:cs typeface="+mn-cs"/>
              </a:rPr>
              <a:t>Therefore, the review of the IMP has been structured around the following questions: </a:t>
            </a:r>
          </a:p>
          <a:p>
            <a:r>
              <a:rPr lang="en-NZ" sz="1100" b="0" i="0" u="none" strike="noStrike" kern="1200" baseline="0" dirty="0">
                <a:solidFill>
                  <a:schemeClr val="tx1"/>
                </a:solidFill>
                <a:latin typeface="+mn-lt"/>
                <a:ea typeface="+mn-ea"/>
                <a:cs typeface="+mn-cs"/>
              </a:rPr>
              <a:t>1. Were the IMP actions implemented? If not, why not? </a:t>
            </a:r>
          </a:p>
          <a:p>
            <a:r>
              <a:rPr lang="en-NZ" sz="1100" b="0" i="0" u="none" strike="noStrike" kern="1200" baseline="0" dirty="0">
                <a:solidFill>
                  <a:schemeClr val="tx1"/>
                </a:solidFill>
                <a:latin typeface="+mn-lt"/>
                <a:ea typeface="+mn-ea"/>
                <a:cs typeface="+mn-cs"/>
              </a:rPr>
              <a:t>2. To what extent have Iwi, hapū and local authorities used the plan? </a:t>
            </a:r>
          </a:p>
          <a:p>
            <a:r>
              <a:rPr lang="en-NZ" sz="1100" b="0" i="0" u="none" strike="noStrike" kern="1200" baseline="0" dirty="0">
                <a:solidFill>
                  <a:schemeClr val="tx1"/>
                </a:solidFill>
                <a:latin typeface="+mn-lt"/>
                <a:ea typeface="+mn-ea"/>
                <a:cs typeface="+mn-cs"/>
              </a:rPr>
              <a:t>3. Are there new issues that the IMP should be addressing? This includes reviewing all Iwi and Hapu Management Plans developed since 2008 </a:t>
            </a:r>
          </a:p>
          <a:p>
            <a:endParaRPr lang="en-US" sz="1100" b="0" i="0" u="none" strike="noStrike" kern="1200" baseline="0" dirty="0">
              <a:solidFill>
                <a:schemeClr val="tx1"/>
              </a:solidFill>
              <a:latin typeface="+mn-lt"/>
              <a:ea typeface="+mn-ea"/>
              <a:cs typeface="+mn-cs"/>
            </a:endParaRPr>
          </a:p>
          <a:p>
            <a:r>
              <a:rPr lang="en-NZ" sz="1100" dirty="0"/>
              <a:t>The IMP was not implemented effectively:</a:t>
            </a:r>
          </a:p>
          <a:p>
            <a:pPr marL="164095" indent="-164095">
              <a:buFont typeface="Arial" panose="020B0604020202020204" pitchFamily="34" charset="0"/>
              <a:buChar char="•"/>
            </a:pPr>
            <a:r>
              <a:rPr lang="en-NZ" sz="1100" dirty="0"/>
              <a:t>Lack of resourcing and capacity</a:t>
            </a:r>
          </a:p>
          <a:p>
            <a:pPr marL="164095" indent="-164095">
              <a:buFont typeface="Arial" panose="020B0604020202020204" pitchFamily="34" charset="0"/>
              <a:buChar char="•"/>
            </a:pPr>
            <a:r>
              <a:rPr lang="en-NZ" sz="1100" dirty="0"/>
              <a:t>Practicality of too many issues and actions</a:t>
            </a:r>
          </a:p>
          <a:p>
            <a:pPr marL="164095" indent="-164095">
              <a:buFont typeface="Arial" panose="020B0604020202020204" pitchFamily="34" charset="0"/>
              <a:buChar char="•"/>
            </a:pPr>
            <a:r>
              <a:rPr lang="en-NZ" sz="1100" dirty="0"/>
              <a:t>Limited use by Iwi and Hapu</a:t>
            </a:r>
          </a:p>
          <a:p>
            <a:pPr marL="164095" indent="-164095">
              <a:buFont typeface="Arial" panose="020B0604020202020204" pitchFamily="34" charset="0"/>
              <a:buChar char="•"/>
            </a:pPr>
            <a:r>
              <a:rPr lang="en-NZ" sz="1100" dirty="0"/>
              <a:t>Greater clarity sought by Councils re: consultation and CIA requirements </a:t>
            </a:r>
          </a:p>
          <a:p>
            <a:endParaRPr lang="en-NZ" sz="1100" i="1" dirty="0"/>
          </a:p>
          <a:p>
            <a:r>
              <a:rPr lang="en-NZ" sz="1100" dirty="0"/>
              <a:t>A number of new issues were identified following engagement </a:t>
            </a:r>
            <a:br>
              <a:rPr lang="en-NZ" sz="1100" dirty="0"/>
            </a:br>
            <a:r>
              <a:rPr lang="en-NZ" sz="1100" dirty="0"/>
              <a:t>e.g. oil spill, post-settlement landscape, implementation</a:t>
            </a:r>
          </a:p>
          <a:p>
            <a:endParaRPr lang="en-NZ" sz="1100" i="1" dirty="0"/>
          </a:p>
          <a:p>
            <a:r>
              <a:rPr lang="en-NZ" sz="1100" dirty="0"/>
              <a:t>The review has helped us to determine: </a:t>
            </a:r>
          </a:p>
          <a:p>
            <a:r>
              <a:rPr lang="en-NZ" sz="1100" dirty="0"/>
              <a:t>• What parts of the IMP should be retained, amended or removed </a:t>
            </a:r>
          </a:p>
          <a:p>
            <a:r>
              <a:rPr lang="en-NZ" sz="1100" dirty="0"/>
              <a:t>• New content to help make the IMP more robust </a:t>
            </a:r>
          </a:p>
          <a:p>
            <a:r>
              <a:rPr lang="en-NZ" sz="1100" dirty="0"/>
              <a:t>• The changes needed to improve the structure of the IMP </a:t>
            </a:r>
          </a:p>
          <a:p>
            <a:endParaRPr lang="en-NZ" dirty="0"/>
          </a:p>
          <a:p>
            <a:r>
              <a:rPr lang="en-NZ" b="1" dirty="0"/>
              <a:t>Outline learnings e.g. need for all three</a:t>
            </a:r>
            <a:r>
              <a:rPr lang="en-NZ" b="1" baseline="0" dirty="0"/>
              <a:t> Iwi to take collective responsibility for the active implementation of the Plan </a:t>
            </a:r>
          </a:p>
          <a:p>
            <a:endParaRPr lang="en-US" baseline="0" dirty="0"/>
          </a:p>
          <a:p>
            <a:r>
              <a:rPr lang="en-US" b="1" baseline="0" dirty="0"/>
              <a:t>Reference to Scoping Report – available on website</a:t>
            </a:r>
            <a:endParaRPr lang="en-NZ" b="1"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3</a:t>
            </a:fld>
            <a:endParaRPr lang="en-NZ"/>
          </a:p>
        </p:txBody>
      </p:sp>
    </p:spTree>
    <p:extLst>
      <p:ext uri="{BB962C8B-B14F-4D97-AF65-F5344CB8AC3E}">
        <p14:creationId xmlns:p14="http://schemas.microsoft.com/office/powerpoint/2010/main" val="270927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Online survey</a:t>
            </a:r>
          </a:p>
          <a:p>
            <a:pPr marL="328190" indent="-328190">
              <a:buFont typeface="Arial" panose="020B0604020202020204" pitchFamily="34" charset="0"/>
              <a:buChar char="•"/>
            </a:pPr>
            <a:r>
              <a:rPr lang="en-US" sz="1900" dirty="0"/>
              <a:t>Over 100 respondents</a:t>
            </a:r>
          </a:p>
          <a:p>
            <a:pPr marL="328190" indent="-328190">
              <a:buFont typeface="Arial" panose="020B0604020202020204" pitchFamily="34" charset="0"/>
              <a:buChar char="•"/>
            </a:pPr>
            <a:r>
              <a:rPr lang="en-US" sz="1900" dirty="0"/>
              <a:t>60% within the WBOP area </a:t>
            </a:r>
          </a:p>
          <a:p>
            <a:pPr marL="328190" indent="-328190">
              <a:buFont typeface="Arial" panose="020B0604020202020204" pitchFamily="34" charset="0"/>
              <a:buChar char="•"/>
            </a:pPr>
            <a:r>
              <a:rPr lang="en-US" sz="1900" dirty="0"/>
              <a:t>32% from rest of NZ</a:t>
            </a:r>
          </a:p>
          <a:p>
            <a:pPr marL="328190" indent="-328190">
              <a:buFont typeface="Arial" panose="020B0604020202020204" pitchFamily="34" charset="0"/>
              <a:buChar char="•"/>
            </a:pPr>
            <a:r>
              <a:rPr lang="en-US" sz="1900" dirty="0"/>
              <a:t>8% from overseas</a:t>
            </a:r>
          </a:p>
          <a:p>
            <a:pPr marL="328190" indent="-328190">
              <a:buFont typeface="Arial" panose="020B0604020202020204" pitchFamily="34" charset="0"/>
              <a:buChar char="•"/>
            </a:pPr>
            <a:r>
              <a:rPr lang="en-US" sz="1900" dirty="0"/>
              <a:t>Range of responses from all ages</a:t>
            </a:r>
          </a:p>
          <a:p>
            <a:pPr marL="328190" indent="-328190">
              <a:buFont typeface="Arial" panose="020B0604020202020204" pitchFamily="34" charset="0"/>
              <a:buChar char="•"/>
            </a:pPr>
            <a:endParaRPr lang="en-US" sz="1900" dirty="0"/>
          </a:p>
          <a:p>
            <a:pPr marL="0" indent="0">
              <a:buFont typeface="Arial" panose="020B0604020202020204" pitchFamily="34" charset="0"/>
              <a:buNone/>
            </a:pPr>
            <a:r>
              <a:rPr lang="en-US" sz="1900" b="1" dirty="0"/>
              <a:t>Engagement Questions – What do you value about TM, What are your top issues/concerns, What are your aspirations, What specific actions could be taken</a:t>
            </a:r>
          </a:p>
          <a:p>
            <a:endParaRPr lang="en-US"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4</a:t>
            </a:fld>
            <a:endParaRPr lang="en-NZ"/>
          </a:p>
        </p:txBody>
      </p:sp>
    </p:spTree>
    <p:extLst>
      <p:ext uri="{BB962C8B-B14F-4D97-AF65-F5344CB8AC3E}">
        <p14:creationId xmlns:p14="http://schemas.microsoft.com/office/powerpoint/2010/main" val="2216039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The key themes from</a:t>
            </a:r>
            <a:r>
              <a:rPr lang="en-US" b="1" baseline="0" dirty="0"/>
              <a:t> engagement to the question “what are your Top 3 Issues for Tauranga Moana?”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Some interesting feedback themes regarding:</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Leadership / </a:t>
            </a:r>
            <a:r>
              <a:rPr lang="en-US" baseline="0" dirty="0" err="1"/>
              <a:t>kotahitanga</a:t>
            </a:r>
            <a:endParaRPr lang="en-US" baseline="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IMP Implementation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Council processes and practices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The need to ‘seed future generations’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A lot of feedback re: social matters (e.g. housing, health, education). For this reason, the Consultation Summary Report will be provided to Iwi, Hapu and Marae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baseline="0" dirty="0"/>
              <a:t>Challenges associated with addressing all of this in the IMP – hard to pick and choose priority issues. Instead will look at an Outcomes focused Plan (to avoid having policies and action for each issue) – this helps to change the focus from the negative to the positive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baseline="0" dirty="0"/>
              <a:t>Importance of Hapu Management Plans to ‘contain the detail’</a:t>
            </a:r>
          </a:p>
          <a:p>
            <a:endParaRPr lang="en-US"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5</a:t>
            </a:fld>
            <a:endParaRPr lang="en-NZ"/>
          </a:p>
        </p:txBody>
      </p:sp>
    </p:spTree>
    <p:extLst>
      <p:ext uri="{BB962C8B-B14F-4D97-AF65-F5344CB8AC3E}">
        <p14:creationId xmlns:p14="http://schemas.microsoft.com/office/powerpoint/2010/main" val="2187971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6</a:t>
            </a:fld>
            <a:endParaRPr lang="en-NZ"/>
          </a:p>
        </p:txBody>
      </p:sp>
    </p:spTree>
    <p:extLst>
      <p:ext uri="{BB962C8B-B14F-4D97-AF65-F5344CB8AC3E}">
        <p14:creationId xmlns:p14="http://schemas.microsoft.com/office/powerpoint/2010/main" val="4226115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Thought we’d include this first as it hopefully sets the scene before</a:t>
            </a:r>
            <a:r>
              <a:rPr lang="en-US" i="0" baseline="0" dirty="0"/>
              <a:t> getting into the Plan purpose and scope</a:t>
            </a:r>
          </a:p>
          <a:p>
            <a:endParaRPr 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Does not replace / </a:t>
            </a:r>
            <a:r>
              <a:rPr lang="en-US" dirty="0" err="1"/>
              <a:t>supercede</a:t>
            </a:r>
            <a:r>
              <a:rPr lang="en-US" dirty="0"/>
              <a:t> IMP/HMPs or consultation</a:t>
            </a:r>
          </a:p>
          <a:p>
            <a:endParaRPr lang="en-NZ" i="0" dirty="0"/>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7</a:t>
            </a:fld>
            <a:endParaRPr lang="en-NZ"/>
          </a:p>
        </p:txBody>
      </p:sp>
    </p:spTree>
    <p:extLst>
      <p:ext uri="{BB962C8B-B14F-4D97-AF65-F5344CB8AC3E}">
        <p14:creationId xmlns:p14="http://schemas.microsoft.com/office/powerpoint/2010/main" val="96559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Represents the voice of the three Iwi</a:t>
            </a:r>
            <a:endParaRPr lang="en-NZ" baseline="0" dirty="0"/>
          </a:p>
          <a:p>
            <a:endParaRPr lang="en-NZ" baseline="0" dirty="0"/>
          </a:p>
          <a:p>
            <a:r>
              <a:rPr lang="en-NZ" b="1" dirty="0"/>
              <a:t>Reiterate, when we are referring to TAURANGA MOANA, we are talking about the coast, the harbour and inland catchments draining into the harbour (the previous IMP only covered Area B)</a:t>
            </a:r>
          </a:p>
          <a:p>
            <a:endParaRPr lang="en-US" dirty="0"/>
          </a:p>
          <a:p>
            <a:pPr defTabSz="875172"/>
            <a:r>
              <a:rPr lang="en-US" sz="1100" b="1" dirty="0"/>
              <a:t>Scope: </a:t>
            </a:r>
            <a:br>
              <a:rPr lang="en-US" sz="1100" b="1" dirty="0"/>
            </a:br>
            <a:r>
              <a:rPr lang="en-US" sz="1100" dirty="0"/>
              <a:t>Environmental focus but incorporating cultural, social and economic aspirations, </a:t>
            </a:r>
            <a:r>
              <a:rPr lang="en-US" sz="1100" i="1" dirty="0"/>
              <a:t>where appropriate</a:t>
            </a:r>
          </a:p>
          <a:p>
            <a:r>
              <a:rPr lang="en-US" dirty="0"/>
              <a:t>Does not replace / </a:t>
            </a:r>
            <a:r>
              <a:rPr lang="en-US" dirty="0" err="1"/>
              <a:t>supercede</a:t>
            </a:r>
            <a:r>
              <a:rPr lang="en-US" dirty="0"/>
              <a:t> IMP/HMPs or consultation</a:t>
            </a:r>
          </a:p>
          <a:p>
            <a:r>
              <a:rPr lang="en-NZ" i="1" dirty="0"/>
              <a:t>Indicate linkage with Islands, acknowledging that they will have their own plans</a:t>
            </a: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8</a:t>
            </a:fld>
            <a:endParaRPr lang="en-NZ"/>
          </a:p>
        </p:txBody>
      </p:sp>
    </p:spTree>
    <p:extLst>
      <p:ext uri="{BB962C8B-B14F-4D97-AF65-F5344CB8AC3E}">
        <p14:creationId xmlns:p14="http://schemas.microsoft.com/office/powerpoint/2010/main" val="513338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i="0" u="none" strike="noStrike" kern="1200" baseline="0" dirty="0">
              <a:solidFill>
                <a:schemeClr val="tx1"/>
              </a:solidFill>
              <a:latin typeface="+mn-lt"/>
              <a:ea typeface="+mn-ea"/>
              <a:cs typeface="+mn-cs"/>
            </a:endParaRPr>
          </a:p>
        </p:txBody>
      </p:sp>
      <p:sp>
        <p:nvSpPr>
          <p:cNvPr id="4" name="Date Placeholder 3"/>
          <p:cNvSpPr>
            <a:spLocks noGrp="1"/>
          </p:cNvSpPr>
          <p:nvPr>
            <p:ph type="dt" idx="10"/>
          </p:nvPr>
        </p:nvSpPr>
        <p:spPr/>
        <p:txBody>
          <a:bodyPr/>
          <a:lstStyle/>
          <a:p>
            <a:endParaRPr lang="en-NZ"/>
          </a:p>
        </p:txBody>
      </p:sp>
      <p:sp>
        <p:nvSpPr>
          <p:cNvPr id="5" name="Slide Number Placeholder 4"/>
          <p:cNvSpPr>
            <a:spLocks noGrp="1"/>
          </p:cNvSpPr>
          <p:nvPr>
            <p:ph type="sldNum" sz="quarter" idx="11"/>
          </p:nvPr>
        </p:nvSpPr>
        <p:spPr/>
        <p:txBody>
          <a:bodyPr/>
          <a:lstStyle/>
          <a:p>
            <a:fld id="{9E8D392B-3AE4-4F80-95F0-C2970B8DA7F5}" type="slidenum">
              <a:rPr lang="en-NZ" smtClean="0"/>
              <a:t>10</a:t>
            </a:fld>
            <a:endParaRPr lang="en-NZ"/>
          </a:p>
        </p:txBody>
      </p:sp>
    </p:spTree>
    <p:extLst>
      <p:ext uri="{BB962C8B-B14F-4D97-AF65-F5344CB8AC3E}">
        <p14:creationId xmlns:p14="http://schemas.microsoft.com/office/powerpoint/2010/main" val="1335142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7" y="762000"/>
            <a:ext cx="2193989" cy="5334001"/>
          </a:xfrm>
          <a:prstGeom prst="rect">
            <a:avLst/>
          </a:prstGeom>
          <a:solidFill>
            <a:srgbClr val="C3C3C3">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4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000" cap="none" spc="0" baseline="0">
                <a:solidFill>
                  <a:schemeClr val="accent1">
                    <a:lumMod val="20000"/>
                    <a:lumOff val="80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FE1B87-699E-4AB1-A482-583D66C10BE9}" type="datetime1">
              <a:rPr lang="en-NZ" smtClean="0"/>
              <a:t>19/03/2016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81680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C1CE93-2911-47CE-A60B-CA5483C67127}" type="datetime1">
              <a:rPr lang="en-NZ" smtClean="0"/>
              <a:t>19/03/2016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312516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D0C284-D6F9-4123-BD37-7AE1C2822059}" type="datetime1">
              <a:rPr lang="en-NZ" smtClean="0"/>
              <a:t>19/03/2016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1668794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C1BDB5-99C9-4C39-A755-0572F5D48C01}" type="datetime1">
              <a:rPr lang="en-NZ" smtClean="0"/>
              <a:t>19/03/2016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2686199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4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0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1DF3F7-F5FF-41FB-A67E-5757BFD24B73}" type="datetime1">
              <a:rPr lang="en-NZ" smtClean="0"/>
              <a:t>19/03/2016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4139824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0FF62CC-26AD-45D0-9291-BCCD9F59F1F1}" type="datetime1">
              <a:rPr lang="en-NZ" smtClean="0"/>
              <a:t>19/03/2016</a:t>
            </a:fld>
            <a:endParaRPr lang="en-NZ"/>
          </a:p>
        </p:txBody>
      </p:sp>
      <p:sp>
        <p:nvSpPr>
          <p:cNvPr id="9" name="Footer Placeholder 8"/>
          <p:cNvSpPr>
            <a:spLocks noGrp="1"/>
          </p:cNvSpPr>
          <p:nvPr>
            <p:ph type="ftr" sz="quarter" idx="11"/>
          </p:nvPr>
        </p:nvSpPr>
        <p:spPr/>
        <p:txBody>
          <a:bodyPr/>
          <a:lstStyle/>
          <a:p>
            <a:endParaRPr lang="en-NZ"/>
          </a:p>
        </p:txBody>
      </p:sp>
      <p:sp>
        <p:nvSpPr>
          <p:cNvPr id="10" name="Slide Number Placeholder 9"/>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4203979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900934"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63847" y="1023587"/>
            <a:ext cx="2606040" cy="813171"/>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63847"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4CF9D970-E428-49DC-B4EC-33A36ACB5E07}" type="datetime1">
              <a:rPr lang="en-NZ" smtClean="0"/>
              <a:t>19/03/2016</a:t>
            </a:fld>
            <a:endParaRPr lang="en-NZ"/>
          </a:p>
        </p:txBody>
      </p:sp>
      <p:sp>
        <p:nvSpPr>
          <p:cNvPr id="11" name="Footer Placeholder 10"/>
          <p:cNvSpPr>
            <a:spLocks noGrp="1"/>
          </p:cNvSpPr>
          <p:nvPr>
            <p:ph type="ftr" sz="quarter" idx="11"/>
          </p:nvPr>
        </p:nvSpPr>
        <p:spPr/>
        <p:txBody>
          <a:bodyPr/>
          <a:lstStyle/>
          <a:p>
            <a:endParaRPr lang="en-NZ"/>
          </a:p>
        </p:txBody>
      </p:sp>
      <p:sp>
        <p:nvSpPr>
          <p:cNvPr id="12" name="Slide Number Placeholder 11"/>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1201557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D599EFEB-D91F-42A0-8659-F993FD058616}" type="datetime1">
              <a:rPr lang="en-NZ" smtClean="0"/>
              <a:t>19/03/2016</a:t>
            </a:fld>
            <a:endParaRPr lang="en-NZ"/>
          </a:p>
        </p:txBody>
      </p:sp>
      <p:sp>
        <p:nvSpPr>
          <p:cNvPr id="7" name="Footer Placeholder 6"/>
          <p:cNvSpPr>
            <a:spLocks noGrp="1"/>
          </p:cNvSpPr>
          <p:nvPr>
            <p:ph type="ftr" sz="quarter" idx="11"/>
          </p:nvPr>
        </p:nvSpPr>
        <p:spPr/>
        <p:txBody>
          <a:bodyPr/>
          <a:lstStyle/>
          <a:p>
            <a:endParaRPr lang="en-NZ"/>
          </a:p>
        </p:txBody>
      </p:sp>
      <p:sp>
        <p:nvSpPr>
          <p:cNvPr id="8" name="Slide Number Placeholder 7"/>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1532565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27E4852-2EA0-48BD-A41E-93A2F2198240}" type="datetime1">
              <a:rPr lang="en-NZ" smtClean="0"/>
              <a:t>19/03/2016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4842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baseline="0"/>
            </a:lvl1pPr>
          </a:lstStyle>
          <a:p>
            <a:r>
              <a:rPr lang="en-US"/>
              <a:t>Click to edit Master title style</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2024" y="3337560"/>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FE1A755D-4A7D-414C-BC05-6BCC579698FD}" type="datetime1">
              <a:rPr lang="en-NZ" smtClean="0"/>
              <a:t>19/03/2016</a:t>
            </a:fld>
            <a:endParaRPr lang="en-NZ"/>
          </a:p>
        </p:txBody>
      </p:sp>
      <p:sp>
        <p:nvSpPr>
          <p:cNvPr id="9" name="Footer Placeholder 8"/>
          <p:cNvSpPr>
            <a:spLocks noGrp="1"/>
          </p:cNvSpPr>
          <p:nvPr>
            <p:ph type="ftr" sz="quarter" idx="11"/>
          </p:nvPr>
        </p:nvSpPr>
        <p:spPr/>
        <p:txBody>
          <a:bodyPr/>
          <a:lstStyle/>
          <a:p>
            <a:endParaRPr lang="en-NZ"/>
          </a:p>
        </p:txBody>
      </p:sp>
      <p:sp>
        <p:nvSpPr>
          <p:cNvPr id="10" name="Slide Number Placeholder 9"/>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4288890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677983"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92024" y="3340602"/>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717BAE4F-BDDE-4B8F-8CDA-FBC3C273460F}" type="datetime1">
              <a:rPr lang="en-NZ" smtClean="0"/>
              <a:t>19/03/2016</a:t>
            </a:fld>
            <a:endParaRPr lang="en-NZ"/>
          </a:p>
        </p:txBody>
      </p:sp>
      <p:sp>
        <p:nvSpPr>
          <p:cNvPr id="9" name="Footer Placeholder 8"/>
          <p:cNvSpPr>
            <a:spLocks noGrp="1"/>
          </p:cNvSpPr>
          <p:nvPr>
            <p:ph type="ftr" sz="quarter" idx="11"/>
          </p:nvPr>
        </p:nvSpPr>
        <p:spPr>
          <a:xfrm>
            <a:off x="2624326" y="6356351"/>
            <a:ext cx="4433638" cy="365125"/>
          </a:xfrm>
        </p:spPr>
        <p:txBody>
          <a:bodyPr/>
          <a:lstStyle/>
          <a:p>
            <a:endParaRPr lang="en-NZ"/>
          </a:p>
        </p:txBody>
      </p:sp>
      <p:sp>
        <p:nvSpPr>
          <p:cNvPr id="10" name="Slide Number Placeholder 9"/>
          <p:cNvSpPr>
            <a:spLocks noGrp="1"/>
          </p:cNvSpPr>
          <p:nvPr>
            <p:ph type="sldNum" sz="quarter" idx="12"/>
          </p:nvPr>
        </p:nvSpPr>
        <p:spPr/>
        <p:txBody>
          <a:bodyPr/>
          <a:lstStyle/>
          <a:p>
            <a:fld id="{D8E2ACE4-D72C-47F4-90B4-CCF07F9379E4}" type="slidenum">
              <a:rPr lang="en-NZ" smtClean="0"/>
              <a:t>‹#›</a:t>
            </a:fld>
            <a:endParaRPr lang="en-NZ"/>
          </a:p>
        </p:txBody>
      </p:sp>
    </p:spTree>
    <p:extLst>
      <p:ext uri="{BB962C8B-B14F-4D97-AF65-F5344CB8AC3E}">
        <p14:creationId xmlns:p14="http://schemas.microsoft.com/office/powerpoint/2010/main" val="3942822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89" y="1123838"/>
            <a:ext cx="221061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96849" y="6356351"/>
            <a:ext cx="2057400"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fld id="{CBC46D33-021E-40D5-A48F-C3134214F199}" type="datetime1">
              <a:rPr lang="en-NZ" smtClean="0"/>
              <a:t>19/03/2016</a:t>
            </a:fld>
            <a:endParaRPr lang="en-NZ"/>
          </a:p>
        </p:txBody>
      </p:sp>
      <p:sp>
        <p:nvSpPr>
          <p:cNvPr id="5" name="Footer Placeholder 4"/>
          <p:cNvSpPr>
            <a:spLocks noGrp="1"/>
          </p:cNvSpPr>
          <p:nvPr>
            <p:ph type="ftr" sz="quarter" idx="3"/>
          </p:nvPr>
        </p:nvSpPr>
        <p:spPr>
          <a:xfrm>
            <a:off x="2901951" y="6356351"/>
            <a:ext cx="4433638"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en-NZ"/>
          </a:p>
        </p:txBody>
      </p:sp>
      <p:sp>
        <p:nvSpPr>
          <p:cNvPr id="6" name="Slide Number Placeholder 5"/>
          <p:cNvSpPr>
            <a:spLocks noGrp="1"/>
          </p:cNvSpPr>
          <p:nvPr>
            <p:ph type="sldNum" sz="quarter" idx="4"/>
          </p:nvPr>
        </p:nvSpPr>
        <p:spPr>
          <a:xfrm>
            <a:off x="7975602" y="6356351"/>
            <a:ext cx="1148195" cy="365125"/>
          </a:xfrm>
          <a:prstGeom prst="rect">
            <a:avLst/>
          </a:prstGeom>
        </p:spPr>
        <p:txBody>
          <a:bodyPr vert="horz" lIns="91440" tIns="45720" rIns="91440" bIns="45720" rtlCol="0" anchor="ctr"/>
          <a:lstStyle>
            <a:lvl1pPr algn="r">
              <a:defRPr sz="1100" b="1">
                <a:solidFill>
                  <a:schemeClr val="accent1"/>
                </a:solidFill>
              </a:defRPr>
            </a:lvl1pPr>
          </a:lstStyle>
          <a:p>
            <a:fld id="{D8E2ACE4-D72C-47F4-90B4-CCF07F9379E4}" type="slidenum">
              <a:rPr lang="en-NZ" smtClean="0"/>
              <a:t>‹#›</a:t>
            </a:fld>
            <a:endParaRPr lang="en-NZ"/>
          </a:p>
        </p:txBody>
      </p:sp>
    </p:spTree>
    <p:extLst>
      <p:ext uri="{BB962C8B-B14F-4D97-AF65-F5344CB8AC3E}">
        <p14:creationId xmlns:p14="http://schemas.microsoft.com/office/powerpoint/2010/main" val="166810337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mailto:info@taurangamoanaplan.nz" TargetMode="External"/><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3600" b="1" cap="none" dirty="0">
                <a:solidFill>
                  <a:schemeClr val="bg1"/>
                </a:solidFill>
                <a:ea typeface="Segoe UI Black" panose="020B0A02040204020203" pitchFamily="34" charset="0"/>
                <a:cs typeface="Segoe UI Black" panose="020B0A02040204020203" pitchFamily="34" charset="0"/>
              </a:rPr>
              <a:t>Development of the Tauranga Moana</a:t>
            </a:r>
            <a:br>
              <a:rPr lang="en-NZ" sz="3600" b="1" cap="none" dirty="0">
                <a:solidFill>
                  <a:schemeClr val="bg1"/>
                </a:solidFill>
                <a:ea typeface="Segoe UI Black" panose="020B0A02040204020203" pitchFamily="34" charset="0"/>
                <a:cs typeface="Segoe UI Black" panose="020B0A02040204020203" pitchFamily="34" charset="0"/>
              </a:rPr>
            </a:br>
            <a:r>
              <a:rPr lang="en-NZ" sz="3600" b="1" cap="none" dirty="0">
                <a:solidFill>
                  <a:schemeClr val="bg1"/>
                </a:solidFill>
                <a:ea typeface="Segoe UI Black" panose="020B0A02040204020203" pitchFamily="34" charset="0"/>
                <a:cs typeface="Segoe UI Black" panose="020B0A02040204020203" pitchFamily="34" charset="0"/>
              </a:rPr>
              <a:t>Iwi Management Plan</a:t>
            </a:r>
          </a:p>
        </p:txBody>
      </p:sp>
      <p:sp>
        <p:nvSpPr>
          <p:cNvPr id="3" name="Subtitle 2"/>
          <p:cNvSpPr>
            <a:spLocks noGrp="1"/>
          </p:cNvSpPr>
          <p:nvPr>
            <p:ph type="subTitle" idx="1"/>
          </p:nvPr>
        </p:nvSpPr>
        <p:spPr>
          <a:xfrm>
            <a:off x="802386" y="4797152"/>
            <a:ext cx="5857846" cy="936104"/>
          </a:xfrm>
        </p:spPr>
        <p:txBody>
          <a:bodyPr/>
          <a:lstStyle/>
          <a:p>
            <a:r>
              <a:rPr lang="en-NZ" dirty="0"/>
              <a:t>Ngāi Te Rangi, Ngāti Ranginui and Ngāti Pūkenga, March 2016</a:t>
            </a:r>
          </a:p>
        </p:txBody>
      </p:sp>
      <p:sp>
        <p:nvSpPr>
          <p:cNvPr id="4" name="Slide Number Placeholder 3"/>
          <p:cNvSpPr>
            <a:spLocks noGrp="1"/>
          </p:cNvSpPr>
          <p:nvPr>
            <p:ph type="sldNum" sz="quarter" idx="12"/>
          </p:nvPr>
        </p:nvSpPr>
        <p:spPr/>
        <p:txBody>
          <a:bodyPr/>
          <a:lstStyle/>
          <a:p>
            <a:fld id="{D8E2ACE4-D72C-47F4-90B4-CCF07F9379E4}" type="slidenum">
              <a:rPr lang="en-NZ" smtClean="0"/>
              <a:t>1</a:t>
            </a:fld>
            <a:endParaRPr lang="en-NZ"/>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7351" y="1738803"/>
            <a:ext cx="2181648" cy="273630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7351" y="765598"/>
            <a:ext cx="2173484" cy="795177"/>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47351" y="4653136"/>
            <a:ext cx="2196649" cy="1454047"/>
          </a:xfrm>
          <a:prstGeom prst="rect">
            <a:avLst/>
          </a:prstGeom>
        </p:spPr>
      </p:pic>
    </p:spTree>
    <p:extLst>
      <p:ext uri="{BB962C8B-B14F-4D97-AF65-F5344CB8AC3E}">
        <p14:creationId xmlns:p14="http://schemas.microsoft.com/office/powerpoint/2010/main" val="2882471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Matauranga Framework</a:t>
            </a:r>
            <a:endParaRPr lang="en-NZ" sz="4800" dirty="0"/>
          </a:p>
        </p:txBody>
      </p:sp>
      <p:sp>
        <p:nvSpPr>
          <p:cNvPr id="5" name="Subtitle 4"/>
          <p:cNvSpPr>
            <a:spLocks noGrp="1"/>
          </p:cNvSpPr>
          <p:nvPr>
            <p:ph type="subTitle" idx="1"/>
          </p:nvPr>
        </p:nvSpPr>
        <p:spPr>
          <a:xfrm>
            <a:off x="825010" y="4670246"/>
            <a:ext cx="5907229" cy="914400"/>
          </a:xfrm>
        </p:spPr>
        <p:txBody>
          <a:bodyPr/>
          <a:lstStyle/>
          <a:p>
            <a:r>
              <a:rPr lang="en-US" dirty="0"/>
              <a:t>Tauranga Moana Iwi Management Plan 2016</a:t>
            </a:r>
            <a:endParaRPr lang="en-NZ" dirty="0"/>
          </a:p>
        </p:txBody>
      </p:sp>
    </p:spTree>
    <p:extLst>
      <p:ext uri="{BB962C8B-B14F-4D97-AF65-F5344CB8AC3E}">
        <p14:creationId xmlns:p14="http://schemas.microsoft.com/office/powerpoint/2010/main" val="810120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8"/>
            <a:ext cx="2555775" cy="4601183"/>
          </a:xfrm>
        </p:spPr>
        <p:txBody>
          <a:bodyPr/>
          <a:lstStyle/>
          <a:p>
            <a:r>
              <a:rPr lang="en-US" dirty="0"/>
              <a:t>Matauranga Framework Concept</a:t>
            </a:r>
            <a:br>
              <a:rPr lang="en-US" dirty="0"/>
            </a:br>
            <a:endParaRPr lang="en-NZ" i="1" dirty="0"/>
          </a:p>
        </p:txBody>
      </p:sp>
      <p:sp>
        <p:nvSpPr>
          <p:cNvPr id="4" name="Slide Number Placeholder 3"/>
          <p:cNvSpPr>
            <a:spLocks noGrp="1"/>
          </p:cNvSpPr>
          <p:nvPr>
            <p:ph type="sldNum" sz="quarter" idx="12"/>
          </p:nvPr>
        </p:nvSpPr>
        <p:spPr/>
        <p:txBody>
          <a:bodyPr/>
          <a:lstStyle/>
          <a:p>
            <a:fld id="{D8E2ACE4-D72C-47F4-90B4-CCF07F9379E4}" type="slidenum">
              <a:rPr lang="en-NZ" smtClean="0"/>
              <a:t>11</a:t>
            </a:fld>
            <a:endParaRPr lang="en-NZ" dirty="0"/>
          </a:p>
        </p:txBody>
      </p:sp>
      <p:graphicFrame>
        <p:nvGraphicFramePr>
          <p:cNvPr id="18" name="Diagram 17"/>
          <p:cNvGraphicFramePr/>
          <p:nvPr>
            <p:extLst>
              <p:ext uri="{D42A27DB-BD31-4B8C-83A1-F6EECF244321}">
                <p14:modId xmlns:p14="http://schemas.microsoft.com/office/powerpoint/2010/main" val="2439829421"/>
              </p:ext>
            </p:extLst>
          </p:nvPr>
        </p:nvGraphicFramePr>
        <p:xfrm>
          <a:off x="2194781" y="836712"/>
          <a:ext cx="6720408" cy="4328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2650493" y="6169581"/>
            <a:ext cx="6264696" cy="369332"/>
          </a:xfrm>
          <a:prstGeom prst="rect">
            <a:avLst/>
          </a:prstGeom>
          <a:noFill/>
        </p:spPr>
        <p:txBody>
          <a:bodyPr wrap="square" rtlCol="0">
            <a:spAutoFit/>
          </a:bodyPr>
          <a:lstStyle/>
          <a:p>
            <a:r>
              <a:rPr lang="en-US" b="1" dirty="0">
                <a:solidFill>
                  <a:srgbClr val="FF0000"/>
                </a:solidFill>
              </a:rPr>
              <a:t>When in balance, these represent the ‘best health’ of a person</a:t>
            </a:r>
            <a:endParaRPr lang="en-NZ" b="1" dirty="0">
              <a:solidFill>
                <a:srgbClr val="FF0000"/>
              </a:solidFill>
            </a:endParaRPr>
          </a:p>
        </p:txBody>
      </p:sp>
    </p:spTree>
    <p:extLst>
      <p:ext uri="{BB962C8B-B14F-4D97-AF65-F5344CB8AC3E}">
        <p14:creationId xmlns:p14="http://schemas.microsoft.com/office/powerpoint/2010/main" val="81703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8"/>
            <a:ext cx="2555775" cy="4601183"/>
          </a:xfrm>
        </p:spPr>
        <p:txBody>
          <a:bodyPr/>
          <a:lstStyle/>
          <a:p>
            <a:r>
              <a:rPr lang="en-US" dirty="0"/>
              <a:t>Matauranga Framework Concept</a:t>
            </a:r>
            <a:br>
              <a:rPr lang="en-US" dirty="0"/>
            </a:br>
            <a:endParaRPr lang="en-NZ" i="1" dirty="0"/>
          </a:p>
        </p:txBody>
      </p:sp>
      <p:sp>
        <p:nvSpPr>
          <p:cNvPr id="4" name="Slide Number Placeholder 3"/>
          <p:cNvSpPr>
            <a:spLocks noGrp="1"/>
          </p:cNvSpPr>
          <p:nvPr>
            <p:ph type="sldNum" sz="quarter" idx="12"/>
          </p:nvPr>
        </p:nvSpPr>
        <p:spPr/>
        <p:txBody>
          <a:bodyPr/>
          <a:lstStyle/>
          <a:p>
            <a:fld id="{D8E2ACE4-D72C-47F4-90B4-CCF07F9379E4}" type="slidenum">
              <a:rPr lang="en-NZ" smtClean="0"/>
              <a:t>12</a:t>
            </a:fld>
            <a:endParaRPr lang="en-NZ" dirty="0"/>
          </a:p>
        </p:txBody>
      </p:sp>
      <p:graphicFrame>
        <p:nvGraphicFramePr>
          <p:cNvPr id="18" name="Diagram 17"/>
          <p:cNvGraphicFramePr/>
          <p:nvPr>
            <p:extLst/>
          </p:nvPr>
        </p:nvGraphicFramePr>
        <p:xfrm>
          <a:off x="2194781" y="836712"/>
          <a:ext cx="6720408" cy="4328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059832" y="5972640"/>
            <a:ext cx="5855357" cy="646331"/>
          </a:xfrm>
          <a:prstGeom prst="rect">
            <a:avLst/>
          </a:prstGeom>
          <a:noFill/>
        </p:spPr>
        <p:txBody>
          <a:bodyPr wrap="square" rtlCol="0">
            <a:spAutoFit/>
          </a:bodyPr>
          <a:lstStyle/>
          <a:p>
            <a:pPr algn="ctr"/>
            <a:r>
              <a:rPr lang="en-US" b="1" dirty="0">
                <a:solidFill>
                  <a:srgbClr val="FF0000"/>
                </a:solidFill>
              </a:rPr>
              <a:t>When in balance, these represent the ‘best health’ of </a:t>
            </a:r>
            <a:br>
              <a:rPr lang="en-US" b="1" dirty="0">
                <a:solidFill>
                  <a:srgbClr val="FF0000"/>
                </a:solidFill>
              </a:rPr>
            </a:br>
            <a:r>
              <a:rPr lang="en-US" b="1" dirty="0">
                <a:solidFill>
                  <a:srgbClr val="FF0000"/>
                </a:solidFill>
              </a:rPr>
              <a:t>TAURANGA MOANA</a:t>
            </a:r>
            <a:endParaRPr lang="en-NZ" b="1" dirty="0">
              <a:solidFill>
                <a:srgbClr val="FF0000"/>
              </a:solidFill>
            </a:endParaRPr>
          </a:p>
        </p:txBody>
      </p:sp>
      <p:sp>
        <p:nvSpPr>
          <p:cNvPr id="6" name="TextBox 5"/>
          <p:cNvSpPr txBox="1"/>
          <p:nvPr/>
        </p:nvSpPr>
        <p:spPr>
          <a:xfrm>
            <a:off x="4594833" y="1739055"/>
            <a:ext cx="1944216" cy="369332"/>
          </a:xfrm>
          <a:prstGeom prst="rect">
            <a:avLst/>
          </a:prstGeom>
          <a:noFill/>
        </p:spPr>
        <p:txBody>
          <a:bodyPr wrap="square" rtlCol="0">
            <a:spAutoFit/>
          </a:bodyPr>
          <a:lstStyle/>
          <a:p>
            <a:pPr algn="ctr"/>
            <a:r>
              <a:rPr lang="en-US" b="1" dirty="0">
                <a:solidFill>
                  <a:schemeClr val="accent3">
                    <a:lumMod val="75000"/>
                  </a:schemeClr>
                </a:solidFill>
              </a:rPr>
              <a:t>WATER</a:t>
            </a:r>
            <a:endParaRPr lang="en-NZ" b="1" dirty="0">
              <a:solidFill>
                <a:schemeClr val="accent3">
                  <a:lumMod val="75000"/>
                </a:schemeClr>
              </a:solidFill>
            </a:endParaRPr>
          </a:p>
        </p:txBody>
      </p:sp>
      <p:sp>
        <p:nvSpPr>
          <p:cNvPr id="7" name="TextBox 6"/>
          <p:cNvSpPr txBox="1"/>
          <p:nvPr/>
        </p:nvSpPr>
        <p:spPr>
          <a:xfrm>
            <a:off x="6743241" y="3116499"/>
            <a:ext cx="2088232" cy="369332"/>
          </a:xfrm>
          <a:prstGeom prst="rect">
            <a:avLst/>
          </a:prstGeom>
          <a:noFill/>
        </p:spPr>
        <p:txBody>
          <a:bodyPr wrap="square" rtlCol="0">
            <a:spAutoFit/>
          </a:bodyPr>
          <a:lstStyle/>
          <a:p>
            <a:pPr algn="ctr"/>
            <a:r>
              <a:rPr lang="en-US" b="1" dirty="0">
                <a:solidFill>
                  <a:schemeClr val="accent3">
                    <a:lumMod val="75000"/>
                  </a:schemeClr>
                </a:solidFill>
              </a:rPr>
              <a:t>KNOWLEDGE</a:t>
            </a:r>
            <a:endParaRPr lang="en-NZ" b="1" dirty="0">
              <a:solidFill>
                <a:schemeClr val="accent3">
                  <a:lumMod val="75000"/>
                </a:schemeClr>
              </a:solidFill>
            </a:endParaRPr>
          </a:p>
        </p:txBody>
      </p:sp>
      <p:sp>
        <p:nvSpPr>
          <p:cNvPr id="8" name="TextBox 7"/>
          <p:cNvSpPr txBox="1"/>
          <p:nvPr/>
        </p:nvSpPr>
        <p:spPr>
          <a:xfrm>
            <a:off x="2422761" y="3162665"/>
            <a:ext cx="1944216" cy="646331"/>
          </a:xfrm>
          <a:prstGeom prst="rect">
            <a:avLst/>
          </a:prstGeom>
          <a:noFill/>
        </p:spPr>
        <p:txBody>
          <a:bodyPr wrap="square" rtlCol="0">
            <a:spAutoFit/>
          </a:bodyPr>
          <a:lstStyle/>
          <a:p>
            <a:pPr algn="ctr"/>
            <a:r>
              <a:rPr lang="en-US" b="1" dirty="0">
                <a:solidFill>
                  <a:schemeClr val="accent3">
                    <a:lumMod val="75000"/>
                  </a:schemeClr>
                </a:solidFill>
              </a:rPr>
              <a:t>USE EFFECTS / </a:t>
            </a:r>
          </a:p>
          <a:p>
            <a:pPr algn="ctr"/>
            <a:r>
              <a:rPr lang="en-US" b="1" dirty="0">
                <a:solidFill>
                  <a:schemeClr val="accent3">
                    <a:lumMod val="75000"/>
                  </a:schemeClr>
                </a:solidFill>
              </a:rPr>
              <a:t>ASPIRATIONS</a:t>
            </a:r>
            <a:endParaRPr lang="en-NZ" b="1" dirty="0">
              <a:solidFill>
                <a:schemeClr val="accent3">
                  <a:lumMod val="75000"/>
                </a:schemeClr>
              </a:solidFill>
            </a:endParaRPr>
          </a:p>
        </p:txBody>
      </p:sp>
      <p:sp>
        <p:nvSpPr>
          <p:cNvPr id="9" name="TextBox 8"/>
          <p:cNvSpPr txBox="1"/>
          <p:nvPr/>
        </p:nvSpPr>
        <p:spPr>
          <a:xfrm>
            <a:off x="2034099" y="5124856"/>
            <a:ext cx="3531107" cy="1200329"/>
          </a:xfrm>
          <a:prstGeom prst="rect">
            <a:avLst/>
          </a:prstGeom>
          <a:noFill/>
        </p:spPr>
        <p:txBody>
          <a:bodyPr wrap="square" rtlCol="0">
            <a:spAutoFit/>
          </a:bodyPr>
          <a:lstStyle/>
          <a:p>
            <a:pPr algn="ctr"/>
            <a:r>
              <a:rPr lang="en-US" b="1" dirty="0">
                <a:solidFill>
                  <a:schemeClr val="accent3">
                    <a:lumMod val="75000"/>
                  </a:schemeClr>
                </a:solidFill>
              </a:rPr>
              <a:t>RELATIONSHIPS/ </a:t>
            </a:r>
          </a:p>
          <a:p>
            <a:pPr algn="ctr"/>
            <a:r>
              <a:rPr lang="en-US" b="1" dirty="0">
                <a:solidFill>
                  <a:schemeClr val="accent3">
                    <a:lumMod val="75000"/>
                  </a:schemeClr>
                </a:solidFill>
              </a:rPr>
              <a:t>ACTIVE INVOLVEMENT</a:t>
            </a:r>
            <a:br>
              <a:rPr lang="en-US" b="1" dirty="0">
                <a:solidFill>
                  <a:schemeClr val="accent3">
                    <a:lumMod val="75000"/>
                  </a:schemeClr>
                </a:solidFill>
              </a:rPr>
            </a:br>
            <a:endParaRPr lang="en-US" b="1" dirty="0">
              <a:solidFill>
                <a:schemeClr val="accent3">
                  <a:lumMod val="75000"/>
                </a:schemeClr>
              </a:solidFill>
            </a:endParaRPr>
          </a:p>
          <a:p>
            <a:pPr algn="ctr"/>
            <a:r>
              <a:rPr lang="en-US" b="1" dirty="0">
                <a:solidFill>
                  <a:schemeClr val="accent3">
                    <a:lumMod val="75000"/>
                  </a:schemeClr>
                </a:solidFill>
              </a:rPr>
              <a:t> </a:t>
            </a:r>
            <a:endParaRPr lang="en-NZ" b="1" dirty="0">
              <a:solidFill>
                <a:schemeClr val="accent3">
                  <a:lumMod val="75000"/>
                </a:schemeClr>
              </a:solidFill>
            </a:endParaRPr>
          </a:p>
        </p:txBody>
      </p:sp>
      <p:sp>
        <p:nvSpPr>
          <p:cNvPr id="10" name="TextBox 9"/>
          <p:cNvSpPr txBox="1"/>
          <p:nvPr/>
        </p:nvSpPr>
        <p:spPr>
          <a:xfrm>
            <a:off x="6290210" y="5016864"/>
            <a:ext cx="2652464" cy="369332"/>
          </a:xfrm>
          <a:prstGeom prst="rect">
            <a:avLst/>
          </a:prstGeom>
          <a:noFill/>
        </p:spPr>
        <p:txBody>
          <a:bodyPr wrap="square" rtlCol="0">
            <a:spAutoFit/>
          </a:bodyPr>
          <a:lstStyle/>
          <a:p>
            <a:pPr algn="ctr"/>
            <a:r>
              <a:rPr lang="en-US" b="1" dirty="0">
                <a:solidFill>
                  <a:schemeClr val="accent3">
                    <a:lumMod val="75000"/>
                  </a:schemeClr>
                </a:solidFill>
              </a:rPr>
              <a:t>CULTURAL HERITAGE</a:t>
            </a:r>
            <a:endParaRPr lang="en-NZ" b="1" dirty="0">
              <a:solidFill>
                <a:schemeClr val="accent3">
                  <a:lumMod val="75000"/>
                </a:schemeClr>
              </a:solidFill>
            </a:endParaRPr>
          </a:p>
        </p:txBody>
      </p:sp>
    </p:spTree>
    <p:extLst>
      <p:ext uri="{BB962C8B-B14F-4D97-AF65-F5344CB8AC3E}">
        <p14:creationId xmlns:p14="http://schemas.microsoft.com/office/powerpoint/2010/main" val="3782197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Wairua / Cultural Heritage: </a:t>
            </a:r>
            <a:r>
              <a:rPr lang="en-US" sz="2800" dirty="0"/>
              <a:t>What this means </a:t>
            </a:r>
            <a:br>
              <a:rPr lang="en-US" sz="2800" dirty="0"/>
            </a:br>
            <a:r>
              <a:rPr lang="en-US" sz="2800" dirty="0"/>
              <a:t>in terms of Policy Topics</a:t>
            </a:r>
            <a:endParaRPr lang="en-NZ" sz="2800" dirty="0"/>
          </a:p>
        </p:txBody>
      </p:sp>
      <p:sp>
        <p:nvSpPr>
          <p:cNvPr id="4" name="Slide Number Placeholder 3"/>
          <p:cNvSpPr>
            <a:spLocks noGrp="1"/>
          </p:cNvSpPr>
          <p:nvPr>
            <p:ph type="sldNum" sz="quarter" idx="12"/>
          </p:nvPr>
        </p:nvSpPr>
        <p:spPr/>
        <p:txBody>
          <a:bodyPr/>
          <a:lstStyle/>
          <a:p>
            <a:fld id="{D8E2ACE4-D72C-47F4-90B4-CCF07F9379E4}" type="slidenum">
              <a:rPr lang="en-NZ" smtClean="0"/>
              <a:t>13</a:t>
            </a:fld>
            <a:endParaRPr lang="en-NZ"/>
          </a:p>
        </p:txBody>
      </p:sp>
      <p:sp>
        <p:nvSpPr>
          <p:cNvPr id="6" name="Rectangle 5"/>
          <p:cNvSpPr/>
          <p:nvPr/>
        </p:nvSpPr>
        <p:spPr>
          <a:xfrm>
            <a:off x="3203848" y="755009"/>
            <a:ext cx="4608512" cy="646331"/>
          </a:xfrm>
          <a:prstGeom prst="rect">
            <a:avLst/>
          </a:prstGeom>
        </p:spPr>
        <p:txBody>
          <a:bodyPr wrap="square">
            <a:spAutoFit/>
          </a:bodyPr>
          <a:lstStyle/>
          <a:p>
            <a:pPr algn="ctr"/>
            <a:r>
              <a:rPr lang="en-US" sz="1600" i="1" dirty="0"/>
              <a:t>“</a:t>
            </a:r>
            <a:r>
              <a:rPr lang="en-US" i="1" dirty="0"/>
              <a:t>Spiritual connection to the past, to special places and to each other</a:t>
            </a:r>
            <a:r>
              <a:rPr lang="en-NZ" sz="1600" i="1" dirty="0"/>
              <a:t>”</a:t>
            </a:r>
            <a:endParaRPr lang="en-NZ" i="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93976032"/>
              </p:ext>
            </p:extLst>
          </p:nvPr>
        </p:nvGraphicFramePr>
        <p:xfrm>
          <a:off x="2745274" y="1700808"/>
          <a:ext cx="6003189" cy="42120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55795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Whenua / Land: </a:t>
            </a:r>
            <a:br>
              <a:rPr lang="en-US" b="1" dirty="0"/>
            </a:br>
            <a:r>
              <a:rPr lang="en-US" sz="2800" dirty="0"/>
              <a:t>What this means </a:t>
            </a:r>
            <a:br>
              <a:rPr lang="en-US" sz="2800" dirty="0"/>
            </a:br>
            <a:r>
              <a:rPr lang="en-US" sz="2800" dirty="0"/>
              <a:t>in terms of Policy Topics</a:t>
            </a:r>
            <a:endParaRPr lang="en-NZ" sz="2800" dirty="0"/>
          </a:p>
        </p:txBody>
      </p:sp>
      <p:sp>
        <p:nvSpPr>
          <p:cNvPr id="4" name="Slide Number Placeholder 3"/>
          <p:cNvSpPr>
            <a:spLocks noGrp="1"/>
          </p:cNvSpPr>
          <p:nvPr>
            <p:ph type="sldNum" sz="quarter" idx="12"/>
          </p:nvPr>
        </p:nvSpPr>
        <p:spPr/>
        <p:txBody>
          <a:bodyPr/>
          <a:lstStyle/>
          <a:p>
            <a:fld id="{D8E2ACE4-D72C-47F4-90B4-CCF07F9379E4}" type="slidenum">
              <a:rPr lang="en-NZ" smtClean="0"/>
              <a:t>14</a:t>
            </a:fld>
            <a:endParaRPr lang="en-NZ"/>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4320005"/>
              </p:ext>
            </p:extLst>
          </p:nvPr>
        </p:nvGraphicFramePr>
        <p:xfrm>
          <a:off x="3585592" y="764704"/>
          <a:ext cx="4678352"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563888" y="5515546"/>
            <a:ext cx="4572000" cy="830997"/>
          </a:xfrm>
          <a:prstGeom prst="rect">
            <a:avLst/>
          </a:prstGeom>
        </p:spPr>
        <p:txBody>
          <a:bodyPr>
            <a:spAutoFit/>
          </a:bodyPr>
          <a:lstStyle/>
          <a:p>
            <a:pPr algn="ctr"/>
            <a:r>
              <a:rPr lang="en-US" sz="1600" dirty="0">
                <a:latin typeface="Segoe UI Light" panose="020B0502040204020203" pitchFamily="34" charset="0"/>
                <a:ea typeface="Calibri" panose="020F0502020204030204" pitchFamily="34" charset="0"/>
              </a:rPr>
              <a:t>“</a:t>
            </a:r>
            <a:r>
              <a:rPr lang="en-US" sz="1600" i="1" dirty="0">
                <a:latin typeface="Segoe UI Light" panose="020B0502040204020203" pitchFamily="34" charset="0"/>
                <a:ea typeface="Calibri" panose="020F0502020204030204" pitchFamily="34" charset="0"/>
              </a:rPr>
              <a:t>Tauranga Moana Iwi are both kaitiaki and land managers, particularly within the agricultural and horticultural sectors”</a:t>
            </a:r>
            <a:endParaRPr lang="en-NZ" sz="1600" i="1" dirty="0"/>
          </a:p>
        </p:txBody>
      </p:sp>
    </p:spTree>
    <p:extLst>
      <p:ext uri="{BB962C8B-B14F-4D97-AF65-F5344CB8AC3E}">
        <p14:creationId xmlns:p14="http://schemas.microsoft.com/office/powerpoint/2010/main" val="552372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a:t>
            </a:r>
            <a:r>
              <a:rPr lang="en-US" b="1" dirty="0" err="1"/>
              <a:t>Tinana</a:t>
            </a:r>
            <a:r>
              <a:rPr lang="en-US" b="1" dirty="0"/>
              <a:t> / Water: </a:t>
            </a:r>
            <a:br>
              <a:rPr lang="en-US" b="1" dirty="0"/>
            </a:br>
            <a:r>
              <a:rPr lang="en-US" sz="2800" dirty="0"/>
              <a:t>What this means </a:t>
            </a:r>
            <a:br>
              <a:rPr lang="en-US" sz="2800" dirty="0"/>
            </a:br>
            <a:r>
              <a:rPr lang="en-US" sz="2800" dirty="0"/>
              <a:t>in terms of  Policy Topics</a:t>
            </a:r>
            <a:endParaRPr lang="en-NZ" sz="2800" dirty="0"/>
          </a:p>
        </p:txBody>
      </p:sp>
      <p:sp>
        <p:nvSpPr>
          <p:cNvPr id="4" name="Slide Number Placeholder 3"/>
          <p:cNvSpPr>
            <a:spLocks noGrp="1"/>
          </p:cNvSpPr>
          <p:nvPr>
            <p:ph type="sldNum" sz="quarter" idx="12"/>
          </p:nvPr>
        </p:nvSpPr>
        <p:spPr/>
        <p:txBody>
          <a:bodyPr/>
          <a:lstStyle/>
          <a:p>
            <a:fld id="{D8E2ACE4-D72C-47F4-90B4-CCF07F9379E4}" type="slidenum">
              <a:rPr lang="en-NZ" smtClean="0"/>
              <a:t>15</a:t>
            </a:fld>
            <a:endParaRPr lang="en-NZ"/>
          </a:p>
        </p:txBody>
      </p:sp>
      <p:sp>
        <p:nvSpPr>
          <p:cNvPr id="6" name="Rectangle 5"/>
          <p:cNvSpPr/>
          <p:nvPr/>
        </p:nvSpPr>
        <p:spPr>
          <a:xfrm>
            <a:off x="3203848" y="755009"/>
            <a:ext cx="4608512" cy="646331"/>
          </a:xfrm>
          <a:prstGeom prst="rect">
            <a:avLst/>
          </a:prstGeom>
        </p:spPr>
        <p:txBody>
          <a:bodyPr wrap="square">
            <a:spAutoFit/>
          </a:bodyPr>
          <a:lstStyle/>
          <a:p>
            <a:pPr algn="ctr"/>
            <a:r>
              <a:rPr lang="en-US" sz="1600" i="1" dirty="0"/>
              <a:t>“</a:t>
            </a:r>
            <a:r>
              <a:rPr lang="en-US" i="1" dirty="0"/>
              <a:t>The lifeblood of Papa and tears of Rangi</a:t>
            </a:r>
            <a:r>
              <a:rPr lang="en-NZ" sz="1600" i="1" dirty="0"/>
              <a:t>”</a:t>
            </a:r>
            <a:endParaRPr lang="en-NZ" i="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98744905"/>
              </p:ext>
            </p:extLst>
          </p:nvPr>
        </p:nvGraphicFramePr>
        <p:xfrm>
          <a:off x="2584846" y="1628801"/>
          <a:ext cx="6307633"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2069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a:t>
            </a:r>
            <a:r>
              <a:rPr lang="en-US" b="1" dirty="0" err="1"/>
              <a:t>Tinana</a:t>
            </a:r>
            <a:r>
              <a:rPr lang="en-US" b="1" dirty="0"/>
              <a:t> / Water: </a:t>
            </a:r>
            <a:br>
              <a:rPr lang="en-US" b="1" dirty="0"/>
            </a:br>
            <a:r>
              <a:rPr lang="en-US" sz="2800" dirty="0"/>
              <a:t>What this means </a:t>
            </a:r>
            <a:br>
              <a:rPr lang="en-US" sz="2800" dirty="0"/>
            </a:br>
            <a:r>
              <a:rPr lang="en-US" sz="2800" dirty="0"/>
              <a:t>in terms of  Policy Topics</a:t>
            </a:r>
            <a:endParaRPr lang="en-NZ" sz="2800" dirty="0"/>
          </a:p>
        </p:txBody>
      </p:sp>
      <p:sp>
        <p:nvSpPr>
          <p:cNvPr id="4" name="Slide Number Placeholder 3"/>
          <p:cNvSpPr>
            <a:spLocks noGrp="1"/>
          </p:cNvSpPr>
          <p:nvPr>
            <p:ph type="sldNum" sz="quarter" idx="12"/>
          </p:nvPr>
        </p:nvSpPr>
        <p:spPr/>
        <p:txBody>
          <a:bodyPr/>
          <a:lstStyle/>
          <a:p>
            <a:fld id="{D8E2ACE4-D72C-47F4-90B4-CCF07F9379E4}" type="slidenum">
              <a:rPr lang="en-NZ" smtClean="0"/>
              <a:t>16</a:t>
            </a:fld>
            <a:endParaRPr lang="en-NZ"/>
          </a:p>
        </p:txBody>
      </p:sp>
      <p:sp>
        <p:nvSpPr>
          <p:cNvPr id="6" name="Rectangle 5"/>
          <p:cNvSpPr/>
          <p:nvPr/>
        </p:nvSpPr>
        <p:spPr>
          <a:xfrm>
            <a:off x="3203848" y="755009"/>
            <a:ext cx="4608512" cy="646331"/>
          </a:xfrm>
          <a:prstGeom prst="rect">
            <a:avLst/>
          </a:prstGeom>
        </p:spPr>
        <p:txBody>
          <a:bodyPr wrap="square">
            <a:spAutoFit/>
          </a:bodyPr>
          <a:lstStyle/>
          <a:p>
            <a:pPr algn="ctr"/>
            <a:r>
              <a:rPr lang="en-US" sz="1600" i="1" dirty="0"/>
              <a:t>“</a:t>
            </a:r>
            <a:r>
              <a:rPr lang="en-US" i="1" dirty="0"/>
              <a:t>The lifeblood of Papa and tears of Rangi</a:t>
            </a:r>
            <a:r>
              <a:rPr lang="en-NZ" sz="1600" i="1" dirty="0"/>
              <a:t>”</a:t>
            </a:r>
            <a:endParaRPr lang="en-NZ" i="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23706248"/>
              </p:ext>
            </p:extLst>
          </p:nvPr>
        </p:nvGraphicFramePr>
        <p:xfrm>
          <a:off x="2901950" y="863600"/>
          <a:ext cx="5774506" cy="5121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7007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a:t>
            </a:r>
            <a:r>
              <a:rPr lang="en-US" b="1" dirty="0" err="1"/>
              <a:t>Tinana</a:t>
            </a:r>
            <a:r>
              <a:rPr lang="en-US" b="1" dirty="0"/>
              <a:t> / Water: </a:t>
            </a:r>
            <a:br>
              <a:rPr lang="en-US" b="1" dirty="0"/>
            </a:br>
            <a:r>
              <a:rPr lang="en-US" sz="2800" dirty="0"/>
              <a:t>What this means </a:t>
            </a:r>
            <a:br>
              <a:rPr lang="en-US" sz="2800" dirty="0"/>
            </a:br>
            <a:r>
              <a:rPr lang="en-US" sz="2800" dirty="0"/>
              <a:t>in terms of  Policy Topics</a:t>
            </a:r>
            <a:endParaRPr lang="en-NZ" sz="2800" dirty="0"/>
          </a:p>
        </p:txBody>
      </p:sp>
      <p:sp>
        <p:nvSpPr>
          <p:cNvPr id="4" name="Slide Number Placeholder 3"/>
          <p:cNvSpPr>
            <a:spLocks noGrp="1"/>
          </p:cNvSpPr>
          <p:nvPr>
            <p:ph type="sldNum" sz="quarter" idx="12"/>
          </p:nvPr>
        </p:nvSpPr>
        <p:spPr/>
        <p:txBody>
          <a:bodyPr/>
          <a:lstStyle/>
          <a:p>
            <a:fld id="{D8E2ACE4-D72C-47F4-90B4-CCF07F9379E4}" type="slidenum">
              <a:rPr lang="en-NZ" smtClean="0"/>
              <a:t>17</a:t>
            </a:fld>
            <a:endParaRPr lang="en-NZ"/>
          </a:p>
        </p:txBody>
      </p:sp>
      <p:sp>
        <p:nvSpPr>
          <p:cNvPr id="6" name="Rectangle 5"/>
          <p:cNvSpPr/>
          <p:nvPr/>
        </p:nvSpPr>
        <p:spPr>
          <a:xfrm>
            <a:off x="3203848" y="755009"/>
            <a:ext cx="4608512" cy="646331"/>
          </a:xfrm>
          <a:prstGeom prst="rect">
            <a:avLst/>
          </a:prstGeom>
        </p:spPr>
        <p:txBody>
          <a:bodyPr wrap="square">
            <a:spAutoFit/>
          </a:bodyPr>
          <a:lstStyle/>
          <a:p>
            <a:pPr algn="ctr"/>
            <a:r>
              <a:rPr lang="en-US" sz="1600" i="1" dirty="0"/>
              <a:t>“</a:t>
            </a:r>
            <a:r>
              <a:rPr lang="en-US" i="1" dirty="0"/>
              <a:t>The lifeblood of Papa and tears of Rangi</a:t>
            </a:r>
            <a:r>
              <a:rPr lang="en-NZ" sz="1600" i="1" dirty="0"/>
              <a:t>”</a:t>
            </a:r>
            <a:endParaRPr lang="en-NZ" i="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10054544"/>
              </p:ext>
            </p:extLst>
          </p:nvPr>
        </p:nvGraphicFramePr>
        <p:xfrm>
          <a:off x="2901950" y="863600"/>
          <a:ext cx="5774506" cy="5121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0859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Whanau / People: </a:t>
            </a:r>
            <a:br>
              <a:rPr lang="en-US" b="1" dirty="0"/>
            </a:br>
            <a:r>
              <a:rPr lang="en-US" sz="2800" dirty="0"/>
              <a:t>What this means </a:t>
            </a:r>
            <a:br>
              <a:rPr lang="en-US" sz="2800" dirty="0"/>
            </a:br>
            <a:r>
              <a:rPr lang="en-US" sz="2800" dirty="0"/>
              <a:t>in terms of  Policy Topics</a:t>
            </a:r>
            <a:endParaRPr lang="en-NZ" sz="2800" dirty="0"/>
          </a:p>
        </p:txBody>
      </p:sp>
      <p:sp>
        <p:nvSpPr>
          <p:cNvPr id="4" name="Slide Number Placeholder 3"/>
          <p:cNvSpPr>
            <a:spLocks noGrp="1"/>
          </p:cNvSpPr>
          <p:nvPr>
            <p:ph type="sldNum" sz="quarter" idx="12"/>
          </p:nvPr>
        </p:nvSpPr>
        <p:spPr/>
        <p:txBody>
          <a:bodyPr/>
          <a:lstStyle/>
          <a:p>
            <a:fld id="{D8E2ACE4-D72C-47F4-90B4-CCF07F9379E4}" type="slidenum">
              <a:rPr lang="en-NZ" smtClean="0"/>
              <a:t>18</a:t>
            </a:fld>
            <a:endParaRPr lang="en-NZ"/>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8691905"/>
              </p:ext>
            </p:extLst>
          </p:nvPr>
        </p:nvGraphicFramePr>
        <p:xfrm>
          <a:off x="2786603" y="980728"/>
          <a:ext cx="5758472"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63153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366088" cy="4601183"/>
          </a:xfrm>
        </p:spPr>
        <p:txBody>
          <a:bodyPr/>
          <a:lstStyle/>
          <a:p>
            <a:r>
              <a:rPr lang="en-US" b="1" dirty="0" err="1"/>
              <a:t>Tūhauora</a:t>
            </a:r>
            <a:r>
              <a:rPr lang="en-US" b="1" dirty="0"/>
              <a:t> </a:t>
            </a:r>
            <a:r>
              <a:rPr lang="en-US" b="1" dirty="0" err="1"/>
              <a:t>Hinengaro</a:t>
            </a:r>
            <a:r>
              <a:rPr lang="en-US" b="1" dirty="0"/>
              <a:t> / Knowledge: </a:t>
            </a:r>
            <a:r>
              <a:rPr lang="en-US" sz="2800" dirty="0"/>
              <a:t>What this means </a:t>
            </a:r>
            <a:br>
              <a:rPr lang="en-US" sz="2800" dirty="0"/>
            </a:br>
            <a:r>
              <a:rPr lang="en-US" sz="2800" dirty="0"/>
              <a:t>in terms of  Policy Topics</a:t>
            </a:r>
            <a:endParaRPr lang="en-NZ"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14619329"/>
              </p:ext>
            </p:extLst>
          </p:nvPr>
        </p:nvGraphicFramePr>
        <p:xfrm>
          <a:off x="2915816" y="1476548"/>
          <a:ext cx="5773738" cy="42484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8E2ACE4-D72C-47F4-90B4-CCF07F9379E4}" type="slidenum">
              <a:rPr lang="en-NZ" smtClean="0"/>
              <a:t>19</a:t>
            </a:fld>
            <a:endParaRPr lang="en-NZ"/>
          </a:p>
        </p:txBody>
      </p:sp>
      <p:sp>
        <p:nvSpPr>
          <p:cNvPr id="7" name="Rectangle 6"/>
          <p:cNvSpPr/>
          <p:nvPr/>
        </p:nvSpPr>
        <p:spPr>
          <a:xfrm>
            <a:off x="3635896" y="620688"/>
            <a:ext cx="3816424" cy="584775"/>
          </a:xfrm>
          <a:prstGeom prst="rect">
            <a:avLst/>
          </a:prstGeom>
        </p:spPr>
        <p:txBody>
          <a:bodyPr wrap="square">
            <a:spAutoFit/>
          </a:bodyPr>
          <a:lstStyle/>
          <a:p>
            <a:pPr algn="ctr"/>
            <a:r>
              <a:rPr lang="en-US" sz="1600" i="1" dirty="0"/>
              <a:t>“The mental state of improving </a:t>
            </a:r>
            <a:br>
              <a:rPr lang="en-US" sz="1600" i="1" dirty="0"/>
            </a:br>
            <a:r>
              <a:rPr lang="en-US" sz="1600" i="1" dirty="0"/>
              <a:t>knowledge and understanding”</a:t>
            </a:r>
            <a:endParaRPr lang="en-NZ" sz="1600" i="1" dirty="0"/>
          </a:p>
        </p:txBody>
      </p:sp>
      <p:sp>
        <p:nvSpPr>
          <p:cNvPr id="6" name="TextBox 5"/>
          <p:cNvSpPr txBox="1"/>
          <p:nvPr/>
        </p:nvSpPr>
        <p:spPr>
          <a:xfrm>
            <a:off x="1129408" y="6254429"/>
            <a:ext cx="7560840" cy="369332"/>
          </a:xfrm>
          <a:prstGeom prst="rect">
            <a:avLst/>
          </a:prstGeom>
          <a:noFill/>
        </p:spPr>
        <p:txBody>
          <a:bodyPr wrap="square" rtlCol="0">
            <a:spAutoFit/>
          </a:bodyPr>
          <a:lstStyle/>
          <a:p>
            <a:pPr algn="ctr"/>
            <a:r>
              <a:rPr lang="en-US" i="1" dirty="0">
                <a:solidFill>
                  <a:srgbClr val="FF0000"/>
                </a:solidFill>
              </a:rPr>
              <a:t>Have we missed anything?</a:t>
            </a:r>
            <a:endParaRPr lang="en-NZ" i="1" dirty="0">
              <a:solidFill>
                <a:srgbClr val="FF0000"/>
              </a:solidFill>
            </a:endParaRPr>
          </a:p>
        </p:txBody>
      </p:sp>
    </p:spTree>
    <p:extLst>
      <p:ext uri="{BB962C8B-B14F-4D97-AF65-F5344CB8AC3E}">
        <p14:creationId xmlns:p14="http://schemas.microsoft.com/office/powerpoint/2010/main" val="328767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Our Journey so far</a:t>
            </a:r>
            <a:endParaRPr lang="en-NZ" sz="4800" dirty="0"/>
          </a:p>
        </p:txBody>
      </p:sp>
      <p:sp>
        <p:nvSpPr>
          <p:cNvPr id="5" name="Subtitle 4"/>
          <p:cNvSpPr>
            <a:spLocks noGrp="1"/>
          </p:cNvSpPr>
          <p:nvPr>
            <p:ph type="subTitle" idx="1"/>
          </p:nvPr>
        </p:nvSpPr>
        <p:spPr/>
        <p:txBody>
          <a:bodyPr/>
          <a:lstStyle/>
          <a:p>
            <a:r>
              <a:rPr lang="en-US" dirty="0"/>
              <a:t>Review: Te Awanui Tauranga Harbour </a:t>
            </a:r>
            <a:br>
              <a:rPr lang="en-US" dirty="0"/>
            </a:br>
            <a:r>
              <a:rPr lang="en-US" dirty="0"/>
              <a:t>Iwi Management Plan 2008</a:t>
            </a:r>
            <a:endParaRPr lang="en-NZ" dirty="0"/>
          </a:p>
        </p:txBody>
      </p:sp>
    </p:spTree>
    <p:extLst>
      <p:ext uri="{BB962C8B-B14F-4D97-AF65-F5344CB8AC3E}">
        <p14:creationId xmlns:p14="http://schemas.microsoft.com/office/powerpoint/2010/main" val="26777155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Protocols and Processes</a:t>
            </a:r>
            <a:endParaRPr lang="en-NZ" sz="4800" dirty="0"/>
          </a:p>
        </p:txBody>
      </p:sp>
      <p:sp>
        <p:nvSpPr>
          <p:cNvPr id="5" name="Subtitle 4"/>
          <p:cNvSpPr>
            <a:spLocks noGrp="1"/>
          </p:cNvSpPr>
          <p:nvPr>
            <p:ph type="subTitle" idx="1"/>
          </p:nvPr>
        </p:nvSpPr>
        <p:spPr>
          <a:xfrm>
            <a:off x="825010" y="4670246"/>
            <a:ext cx="5979237" cy="914400"/>
          </a:xfrm>
        </p:spPr>
        <p:txBody>
          <a:bodyPr/>
          <a:lstStyle/>
          <a:p>
            <a:r>
              <a:rPr lang="en-US" dirty="0"/>
              <a:t>Tauranga Moana Iwi Management Plan 2016</a:t>
            </a:r>
            <a:endParaRPr lang="en-NZ" dirty="0"/>
          </a:p>
        </p:txBody>
      </p:sp>
    </p:spTree>
    <p:extLst>
      <p:ext uri="{BB962C8B-B14F-4D97-AF65-F5344CB8AC3E}">
        <p14:creationId xmlns:p14="http://schemas.microsoft.com/office/powerpoint/2010/main" val="902724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New Chapter:</a:t>
            </a:r>
            <a:br>
              <a:rPr lang="en-US" dirty="0"/>
            </a:br>
            <a:r>
              <a:rPr lang="en-US" dirty="0"/>
              <a:t>Protocols and Processes</a:t>
            </a:r>
            <a:endParaRPr lang="en-NZ" dirty="0"/>
          </a:p>
        </p:txBody>
      </p:sp>
      <p:sp>
        <p:nvSpPr>
          <p:cNvPr id="3" name="Content Placeholder 2"/>
          <p:cNvSpPr>
            <a:spLocks noGrp="1"/>
          </p:cNvSpPr>
          <p:nvPr>
            <p:ph idx="1"/>
          </p:nvPr>
        </p:nvSpPr>
        <p:spPr>
          <a:xfrm>
            <a:off x="2901950" y="864108"/>
            <a:ext cx="5918521" cy="5120640"/>
          </a:xfrm>
        </p:spPr>
        <p:txBody>
          <a:bodyPr>
            <a:normAutofit/>
          </a:bodyPr>
          <a:lstStyle/>
          <a:p>
            <a:pPr lvl="0"/>
            <a:r>
              <a:rPr lang="en-US" sz="2200" b="1" dirty="0">
                <a:solidFill>
                  <a:schemeClr val="tx1"/>
                </a:solidFill>
              </a:rPr>
              <a:t>Consent processes </a:t>
            </a:r>
            <a:r>
              <a:rPr lang="en-US" sz="2200" dirty="0">
                <a:solidFill>
                  <a:schemeClr val="tx1"/>
                </a:solidFill>
              </a:rPr>
              <a:t>- Engagement </a:t>
            </a:r>
          </a:p>
          <a:p>
            <a:pPr lvl="0"/>
            <a:r>
              <a:rPr lang="en-US" sz="2200" b="1" dirty="0"/>
              <a:t>Plan Change Processes </a:t>
            </a:r>
            <a:r>
              <a:rPr lang="en-US" sz="2200" dirty="0"/>
              <a:t>- Engagement &amp; </a:t>
            </a:r>
            <a:br>
              <a:rPr lang="en-US" sz="2200" dirty="0"/>
            </a:br>
            <a:r>
              <a:rPr lang="en-US" sz="2200" dirty="0"/>
              <a:t>Taking into account this Plan</a:t>
            </a:r>
          </a:p>
          <a:p>
            <a:pPr lvl="0"/>
            <a:r>
              <a:rPr lang="en-US" sz="2200" b="1" dirty="0"/>
              <a:t>Statutory Acknowledgement Areas </a:t>
            </a:r>
          </a:p>
          <a:p>
            <a:pPr lvl="0"/>
            <a:r>
              <a:rPr lang="en-US" sz="2200" b="1" dirty="0"/>
              <a:t>Accidental Discovery Protocols </a:t>
            </a:r>
            <a:r>
              <a:rPr lang="en-US" sz="2200" dirty="0"/>
              <a:t>– Earthworks/Disturbance Activities </a:t>
            </a:r>
            <a:br>
              <a:rPr lang="en-US" sz="2200" dirty="0"/>
            </a:br>
            <a:r>
              <a:rPr lang="en-US" sz="2200" dirty="0"/>
              <a:t>(land, river, coast) </a:t>
            </a:r>
          </a:p>
          <a:p>
            <a:pPr lvl="0"/>
            <a:r>
              <a:rPr lang="en-US" sz="2200" b="1" dirty="0"/>
              <a:t>Emergency Response </a:t>
            </a:r>
            <a:r>
              <a:rPr lang="en-US" sz="2200" dirty="0"/>
              <a:t>(including Oil Spills)</a:t>
            </a:r>
          </a:p>
          <a:p>
            <a:pPr lvl="0"/>
            <a:r>
              <a:rPr lang="en-US" sz="2200" b="1" dirty="0"/>
              <a:t>Incorporating matauranga into projects / programmes </a:t>
            </a:r>
          </a:p>
          <a:p>
            <a:endParaRPr lang="en-NZ" sz="2200" dirty="0"/>
          </a:p>
        </p:txBody>
      </p:sp>
      <p:sp>
        <p:nvSpPr>
          <p:cNvPr id="4" name="Slide Number Placeholder 3"/>
          <p:cNvSpPr>
            <a:spLocks noGrp="1"/>
          </p:cNvSpPr>
          <p:nvPr>
            <p:ph type="sldNum" sz="quarter" idx="12"/>
          </p:nvPr>
        </p:nvSpPr>
        <p:spPr/>
        <p:txBody>
          <a:bodyPr/>
          <a:lstStyle/>
          <a:p>
            <a:fld id="{D8E2ACE4-D72C-47F4-90B4-CCF07F9379E4}" type="slidenum">
              <a:rPr lang="en-NZ" smtClean="0"/>
              <a:t>21</a:t>
            </a:fld>
            <a:endParaRPr lang="en-NZ"/>
          </a:p>
        </p:txBody>
      </p:sp>
      <p:sp>
        <p:nvSpPr>
          <p:cNvPr id="6" name="TextBox 5"/>
          <p:cNvSpPr txBox="1"/>
          <p:nvPr/>
        </p:nvSpPr>
        <p:spPr>
          <a:xfrm>
            <a:off x="2987824" y="5615583"/>
            <a:ext cx="5328592" cy="923330"/>
          </a:xfrm>
          <a:prstGeom prst="rect">
            <a:avLst/>
          </a:prstGeom>
          <a:noFill/>
        </p:spPr>
        <p:txBody>
          <a:bodyPr wrap="square" rtlCol="0">
            <a:spAutoFit/>
          </a:bodyPr>
          <a:lstStyle/>
          <a:p>
            <a:pPr algn="ctr"/>
            <a:r>
              <a:rPr lang="en-NZ" i="1" dirty="0">
                <a:solidFill>
                  <a:srgbClr val="FF0000"/>
                </a:solidFill>
              </a:rPr>
              <a:t>He </a:t>
            </a:r>
            <a:r>
              <a:rPr lang="en-NZ" i="1" dirty="0" err="1">
                <a:solidFill>
                  <a:srgbClr val="FF0000"/>
                </a:solidFill>
              </a:rPr>
              <a:t>patai</a:t>
            </a:r>
            <a:r>
              <a:rPr lang="en-NZ" i="1" dirty="0">
                <a:solidFill>
                  <a:srgbClr val="FF0000"/>
                </a:solidFill>
              </a:rPr>
              <a:t>: Is there a clear / agreed process </a:t>
            </a:r>
            <a:br>
              <a:rPr lang="en-NZ" i="1" dirty="0">
                <a:solidFill>
                  <a:srgbClr val="FF0000"/>
                </a:solidFill>
              </a:rPr>
            </a:br>
            <a:r>
              <a:rPr lang="en-NZ" i="1" dirty="0">
                <a:solidFill>
                  <a:srgbClr val="FF0000"/>
                </a:solidFill>
              </a:rPr>
              <a:t>so an applicant knows when to consult with individual hapū and/or individual Iwi and/or all three Iwi?</a:t>
            </a:r>
          </a:p>
        </p:txBody>
      </p:sp>
    </p:spTree>
    <p:extLst>
      <p:ext uri="{BB962C8B-B14F-4D97-AF65-F5344CB8AC3E}">
        <p14:creationId xmlns:p14="http://schemas.microsoft.com/office/powerpoint/2010/main" val="353642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Plan Implementation</a:t>
            </a:r>
            <a:endParaRPr lang="en-NZ" sz="4800" dirty="0"/>
          </a:p>
        </p:txBody>
      </p:sp>
      <p:sp>
        <p:nvSpPr>
          <p:cNvPr id="5" name="Subtitle 4"/>
          <p:cNvSpPr>
            <a:spLocks noGrp="1"/>
          </p:cNvSpPr>
          <p:nvPr>
            <p:ph type="subTitle" idx="1"/>
          </p:nvPr>
        </p:nvSpPr>
        <p:spPr/>
        <p:txBody>
          <a:bodyPr/>
          <a:lstStyle/>
          <a:p>
            <a:r>
              <a:rPr lang="en-US" dirty="0"/>
              <a:t>Tauranga Moana Iwi Management Plan 2016</a:t>
            </a:r>
            <a:endParaRPr lang="en-NZ" dirty="0"/>
          </a:p>
        </p:txBody>
      </p:sp>
    </p:spTree>
    <p:extLst>
      <p:ext uri="{BB962C8B-B14F-4D97-AF65-F5344CB8AC3E}">
        <p14:creationId xmlns:p14="http://schemas.microsoft.com/office/powerpoint/2010/main" val="4124212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8"/>
            <a:ext cx="2627784" cy="4601183"/>
          </a:xfrm>
        </p:spPr>
        <p:txBody>
          <a:bodyPr>
            <a:normAutofit/>
          </a:bodyPr>
          <a:lstStyle/>
          <a:p>
            <a:r>
              <a:rPr lang="en-US" b="1" dirty="0"/>
              <a:t>The success of this Plan relies on Active</a:t>
            </a:r>
            <a:r>
              <a:rPr lang="en-US" sz="3200" b="1" dirty="0"/>
              <a:t> </a:t>
            </a:r>
            <a:r>
              <a:rPr lang="en-US" sz="2600" b="1" dirty="0"/>
              <a:t>Implementation</a:t>
            </a:r>
            <a:r>
              <a:rPr lang="en-US" sz="2000" b="1" dirty="0"/>
              <a:t> </a:t>
            </a:r>
          </a:p>
        </p:txBody>
      </p:sp>
      <p:sp>
        <p:nvSpPr>
          <p:cNvPr id="3" name="Content Placeholder 2"/>
          <p:cNvSpPr>
            <a:spLocks noGrp="1"/>
          </p:cNvSpPr>
          <p:nvPr>
            <p:ph idx="1"/>
          </p:nvPr>
        </p:nvSpPr>
        <p:spPr>
          <a:xfrm>
            <a:off x="2901951" y="864108"/>
            <a:ext cx="5774506" cy="3186490"/>
          </a:xfrm>
        </p:spPr>
        <p:txBody>
          <a:bodyPr>
            <a:normAutofit/>
          </a:bodyPr>
          <a:lstStyle/>
          <a:p>
            <a:r>
              <a:rPr lang="en-US" sz="2000" dirty="0"/>
              <a:t>Ensure actions are carried out </a:t>
            </a:r>
            <a:br>
              <a:rPr lang="en-US" sz="2000" dirty="0"/>
            </a:br>
            <a:r>
              <a:rPr lang="en-US" sz="2000" dirty="0"/>
              <a:t>(+ annual reporting on progress)</a:t>
            </a:r>
          </a:p>
          <a:p>
            <a:r>
              <a:rPr lang="en-US" sz="2000" dirty="0"/>
              <a:t>‘How to Use’ workshops with Council staff</a:t>
            </a:r>
          </a:p>
          <a:p>
            <a:r>
              <a:rPr lang="en-US" sz="2000" dirty="0"/>
              <a:t>Seek resourcing / funding for actions</a:t>
            </a:r>
          </a:p>
          <a:p>
            <a:r>
              <a:rPr lang="en-US" sz="2000" dirty="0"/>
              <a:t>Coordinate collective discussion/responses </a:t>
            </a:r>
            <a:br>
              <a:rPr lang="en-US" sz="2000" dirty="0"/>
            </a:br>
            <a:r>
              <a:rPr lang="en-US" sz="2000" dirty="0"/>
              <a:t>(where needed)</a:t>
            </a:r>
            <a:endParaRPr lang="en-NZ" sz="2000" dirty="0"/>
          </a:p>
          <a:p>
            <a:endParaRPr lang="en-NZ" sz="1800" dirty="0"/>
          </a:p>
        </p:txBody>
      </p:sp>
      <p:sp>
        <p:nvSpPr>
          <p:cNvPr id="4" name="Slide Number Placeholder 3"/>
          <p:cNvSpPr>
            <a:spLocks noGrp="1"/>
          </p:cNvSpPr>
          <p:nvPr>
            <p:ph type="sldNum" sz="quarter" idx="12"/>
          </p:nvPr>
        </p:nvSpPr>
        <p:spPr/>
        <p:txBody>
          <a:bodyPr/>
          <a:lstStyle/>
          <a:p>
            <a:fld id="{D8E2ACE4-D72C-47F4-90B4-CCF07F9379E4}" type="slidenum">
              <a:rPr lang="en-NZ" smtClean="0"/>
              <a:t>23</a:t>
            </a:fld>
            <a:endParaRPr lang="en-NZ"/>
          </a:p>
        </p:txBody>
      </p:sp>
      <p:sp>
        <p:nvSpPr>
          <p:cNvPr id="6" name="Rectangle 5"/>
          <p:cNvSpPr/>
          <p:nvPr/>
        </p:nvSpPr>
        <p:spPr>
          <a:xfrm>
            <a:off x="3059833" y="4216922"/>
            <a:ext cx="5616624" cy="1973104"/>
          </a:xfrm>
          <a:prstGeom prst="rect">
            <a:avLst/>
          </a:prstGeom>
        </p:spPr>
        <p:txBody>
          <a:bodyPr wrap="square">
            <a:spAutoFit/>
          </a:bodyPr>
          <a:lstStyle/>
          <a:p>
            <a:pPr marR="0" lvl="0">
              <a:lnSpc>
                <a:spcPct val="107000"/>
              </a:lnSpc>
              <a:spcBef>
                <a:spcPts val="0"/>
              </a:spcBef>
              <a:spcAft>
                <a:spcPts val="0"/>
              </a:spcAft>
            </a:pPr>
            <a:r>
              <a:rPr lang="en-US" b="1" i="1" u="sng" dirty="0">
                <a:solidFill>
                  <a:srgbClr val="FF0000"/>
                </a:solidFill>
                <a:latin typeface="+mj-lt"/>
                <a:ea typeface="Calibri" panose="020F0502020204030204" pitchFamily="34" charset="0"/>
                <a:cs typeface="Times New Roman" panose="02020603050405020304" pitchFamily="18" charset="0"/>
              </a:rPr>
              <a:t>How do we make it happen?</a:t>
            </a:r>
            <a:br>
              <a:rPr lang="en-US" b="1" i="1" u="sng" dirty="0">
                <a:solidFill>
                  <a:srgbClr val="FF0000"/>
                </a:solidFill>
                <a:latin typeface="+mj-lt"/>
                <a:ea typeface="Calibri" panose="020F0502020204030204" pitchFamily="34" charset="0"/>
                <a:cs typeface="Times New Roman" panose="02020603050405020304" pitchFamily="18" charset="0"/>
              </a:rPr>
            </a:br>
            <a:r>
              <a:rPr lang="en-US" b="1" i="1" u="sng" dirty="0">
                <a:solidFill>
                  <a:srgbClr val="FF0000"/>
                </a:solidFill>
                <a:latin typeface="+mj-lt"/>
                <a:ea typeface="Calibri" panose="020F0502020204030204" pitchFamily="34" charset="0"/>
                <a:cs typeface="Times New Roman" panose="02020603050405020304" pitchFamily="18" charset="0"/>
              </a:rPr>
              <a:t>Who will take responsibility of the Plan? </a:t>
            </a:r>
            <a:br>
              <a:rPr lang="en-US" b="1" i="1" u="sng" dirty="0">
                <a:solidFill>
                  <a:srgbClr val="FF0000"/>
                </a:solidFill>
                <a:latin typeface="+mj-lt"/>
                <a:ea typeface="Calibri" panose="020F0502020204030204" pitchFamily="34" charset="0"/>
                <a:cs typeface="Times New Roman" panose="02020603050405020304" pitchFamily="18" charset="0"/>
              </a:rPr>
            </a:br>
            <a:endParaRPr lang="en-NZ" b="1" i="1" u="sng" dirty="0">
              <a:solidFill>
                <a:srgbClr val="FF0000"/>
              </a:solidFill>
              <a:latin typeface="+mj-lt"/>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i="1" dirty="0">
                <a:solidFill>
                  <a:srgbClr val="FF0000"/>
                </a:solidFill>
                <a:latin typeface="+mj-lt"/>
                <a:ea typeface="Calibri" panose="020F0502020204030204" pitchFamily="34" charset="0"/>
                <a:cs typeface="Times New Roman" panose="02020603050405020304" pitchFamily="18" charset="0"/>
              </a:rPr>
              <a:t>All three runanga collectively?</a:t>
            </a:r>
            <a:endParaRPr lang="en-NZ" i="1" dirty="0">
              <a:solidFill>
                <a:srgbClr val="FF0000"/>
              </a:solidFill>
              <a:latin typeface="+mj-lt"/>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i="1" dirty="0">
                <a:solidFill>
                  <a:srgbClr val="FF0000"/>
                </a:solidFill>
                <a:latin typeface="+mj-lt"/>
                <a:ea typeface="Calibri" panose="020F0502020204030204" pitchFamily="34" charset="0"/>
              </a:rPr>
              <a:t>Via a new Tauranga Moana Iwi Environmental Forum?</a:t>
            </a:r>
          </a:p>
        </p:txBody>
      </p:sp>
    </p:spTree>
    <p:extLst>
      <p:ext uri="{BB962C8B-B14F-4D97-AF65-F5344CB8AC3E}">
        <p14:creationId xmlns:p14="http://schemas.microsoft.com/office/powerpoint/2010/main" val="195813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88" y="1123838"/>
            <a:ext cx="2294079" cy="4601183"/>
          </a:xfrm>
        </p:spPr>
        <p:txBody>
          <a:bodyPr/>
          <a:lstStyle/>
          <a:p>
            <a:r>
              <a:rPr lang="en-US" dirty="0"/>
              <a:t>Working Collectively</a:t>
            </a:r>
            <a:endParaRPr lang="en-NZ" dirty="0"/>
          </a:p>
        </p:txBody>
      </p:sp>
      <p:sp>
        <p:nvSpPr>
          <p:cNvPr id="3" name="Content Placeholder 2"/>
          <p:cNvSpPr>
            <a:spLocks noGrp="1"/>
          </p:cNvSpPr>
          <p:nvPr>
            <p:ph idx="1"/>
          </p:nvPr>
        </p:nvSpPr>
        <p:spPr>
          <a:xfrm>
            <a:off x="2901950" y="980728"/>
            <a:ext cx="5918522" cy="5004020"/>
          </a:xfrm>
        </p:spPr>
        <p:txBody>
          <a:bodyPr>
            <a:normAutofit/>
          </a:bodyPr>
          <a:lstStyle/>
          <a:p>
            <a:pPr marL="0" lvl="0" indent="0" algn="ctr">
              <a:buNone/>
            </a:pPr>
            <a:r>
              <a:rPr lang="en-NZ" sz="2400" b="1" dirty="0">
                <a:solidFill>
                  <a:srgbClr val="FF0000"/>
                </a:solidFill>
              </a:rPr>
              <a:t>Should a new Tauranga Moana </a:t>
            </a:r>
            <a:br>
              <a:rPr lang="en-NZ" sz="2400" b="1" dirty="0">
                <a:solidFill>
                  <a:srgbClr val="FF0000"/>
                </a:solidFill>
              </a:rPr>
            </a:br>
            <a:r>
              <a:rPr lang="en-NZ" sz="2400" b="1" dirty="0">
                <a:solidFill>
                  <a:srgbClr val="FF0000"/>
                </a:solidFill>
              </a:rPr>
              <a:t>Iwi Environmental Forum be formed?</a:t>
            </a:r>
          </a:p>
          <a:p>
            <a:pPr marL="0" indent="0">
              <a:buNone/>
            </a:pPr>
            <a:r>
              <a:rPr lang="en-US" sz="2200" dirty="0"/>
              <a:t>Could:</a:t>
            </a:r>
          </a:p>
          <a:p>
            <a:r>
              <a:rPr lang="en-US" sz="2200" dirty="0"/>
              <a:t>be responsible for and implement the Plan</a:t>
            </a:r>
            <a:endParaRPr lang="en-NZ" sz="2200" dirty="0"/>
          </a:p>
          <a:p>
            <a:r>
              <a:rPr lang="en-NZ" sz="2200" dirty="0"/>
              <a:t>include representatives from all hapū and involve existing runanga resource management units</a:t>
            </a:r>
          </a:p>
          <a:p>
            <a:r>
              <a:rPr lang="en-NZ" sz="2200" dirty="0"/>
              <a:t>meet regularly to enable collective discussion and response </a:t>
            </a:r>
          </a:p>
          <a:p>
            <a:r>
              <a:rPr lang="en-US" sz="2200" dirty="0"/>
              <a:t>proactively get ahead of regional projects e.g. start discussions, research and capacity building to preparing for Water Management Area work (2018)</a:t>
            </a:r>
            <a:endParaRPr lang="en-NZ" sz="2200" dirty="0"/>
          </a:p>
          <a:p>
            <a:pPr marL="502920" lvl="1" indent="0">
              <a:buNone/>
            </a:pPr>
            <a:endParaRPr lang="en-US" sz="2400" dirty="0"/>
          </a:p>
          <a:p>
            <a:pPr marL="502920" lvl="1" indent="0">
              <a:buNone/>
            </a:pPr>
            <a:endParaRPr lang="en-NZ" sz="2400" dirty="0"/>
          </a:p>
        </p:txBody>
      </p:sp>
      <p:sp>
        <p:nvSpPr>
          <p:cNvPr id="4" name="Slide Number Placeholder 3"/>
          <p:cNvSpPr>
            <a:spLocks noGrp="1"/>
          </p:cNvSpPr>
          <p:nvPr>
            <p:ph type="sldNum" sz="quarter" idx="12"/>
          </p:nvPr>
        </p:nvSpPr>
        <p:spPr/>
        <p:txBody>
          <a:bodyPr/>
          <a:lstStyle/>
          <a:p>
            <a:fld id="{D8E2ACE4-D72C-47F4-90B4-CCF07F9379E4}" type="slidenum">
              <a:rPr lang="en-NZ" smtClean="0"/>
              <a:t>24</a:t>
            </a:fld>
            <a:endParaRPr lang="en-NZ"/>
          </a:p>
        </p:txBody>
      </p:sp>
      <p:sp>
        <p:nvSpPr>
          <p:cNvPr id="5" name="TextBox 4"/>
          <p:cNvSpPr txBox="1"/>
          <p:nvPr/>
        </p:nvSpPr>
        <p:spPr>
          <a:xfrm>
            <a:off x="3923928" y="6093296"/>
            <a:ext cx="3600400" cy="369332"/>
          </a:xfrm>
          <a:prstGeom prst="rect">
            <a:avLst/>
          </a:prstGeom>
          <a:noFill/>
        </p:spPr>
        <p:txBody>
          <a:bodyPr wrap="square" rtlCol="0">
            <a:spAutoFit/>
          </a:bodyPr>
          <a:lstStyle/>
          <a:p>
            <a:r>
              <a:rPr lang="en-US" i="1" dirty="0">
                <a:solidFill>
                  <a:srgbClr val="FF0000"/>
                </a:solidFill>
              </a:rPr>
              <a:t>How would this be funded?</a:t>
            </a:r>
            <a:endParaRPr lang="en-NZ" i="1" dirty="0">
              <a:solidFill>
                <a:srgbClr val="FF0000"/>
              </a:solidFill>
            </a:endParaRPr>
          </a:p>
        </p:txBody>
      </p:sp>
    </p:spTree>
    <p:extLst>
      <p:ext uri="{BB962C8B-B14F-4D97-AF65-F5344CB8AC3E}">
        <p14:creationId xmlns:p14="http://schemas.microsoft.com/office/powerpoint/2010/main" val="3144430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Plan Website and Mapping</a:t>
            </a:r>
            <a:endParaRPr lang="en-NZ" sz="4800" dirty="0"/>
          </a:p>
        </p:txBody>
      </p:sp>
      <p:sp>
        <p:nvSpPr>
          <p:cNvPr id="5" name="Subtitle 4"/>
          <p:cNvSpPr>
            <a:spLocks noGrp="1"/>
          </p:cNvSpPr>
          <p:nvPr>
            <p:ph type="subTitle" idx="1"/>
          </p:nvPr>
        </p:nvSpPr>
        <p:spPr/>
        <p:txBody>
          <a:bodyPr/>
          <a:lstStyle/>
          <a:p>
            <a:r>
              <a:rPr lang="en-US" dirty="0"/>
              <a:t>Tauranga Moana Iwi Management Plan 2016</a:t>
            </a:r>
            <a:endParaRPr lang="en-NZ" dirty="0"/>
          </a:p>
        </p:txBody>
      </p:sp>
    </p:spTree>
    <p:extLst>
      <p:ext uri="{BB962C8B-B14F-4D97-AF65-F5344CB8AC3E}">
        <p14:creationId xmlns:p14="http://schemas.microsoft.com/office/powerpoint/2010/main" val="2615899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8"/>
            <a:ext cx="2627784" cy="4601183"/>
          </a:xfrm>
        </p:spPr>
        <p:txBody>
          <a:bodyPr>
            <a:normAutofit/>
          </a:bodyPr>
          <a:lstStyle/>
          <a:p>
            <a:r>
              <a:rPr lang="en-US" b="1" dirty="0"/>
              <a:t>Where to find information</a:t>
            </a:r>
            <a:endParaRPr lang="en-US" sz="2000" b="1" dirty="0"/>
          </a:p>
        </p:txBody>
      </p:sp>
      <p:sp>
        <p:nvSpPr>
          <p:cNvPr id="3" name="Content Placeholder 2"/>
          <p:cNvSpPr>
            <a:spLocks noGrp="1"/>
          </p:cNvSpPr>
          <p:nvPr>
            <p:ph idx="1"/>
          </p:nvPr>
        </p:nvSpPr>
        <p:spPr>
          <a:xfrm>
            <a:off x="2901951" y="864108"/>
            <a:ext cx="5774506" cy="4653124"/>
          </a:xfrm>
        </p:spPr>
        <p:txBody>
          <a:bodyPr>
            <a:normAutofit/>
          </a:bodyPr>
          <a:lstStyle/>
          <a:p>
            <a:pPr marL="0" indent="0" algn="ctr">
              <a:buNone/>
            </a:pPr>
            <a:r>
              <a:rPr lang="en-US" sz="2200" b="1" u="sng" dirty="0"/>
              <a:t>www.taurangamoanaplan.nz</a:t>
            </a:r>
            <a:endParaRPr lang="en-NZ" sz="2200" b="1" dirty="0"/>
          </a:p>
          <a:p>
            <a:endParaRPr lang="en-US" sz="2200" dirty="0"/>
          </a:p>
          <a:p>
            <a:pPr marL="0" indent="0">
              <a:buNone/>
            </a:pPr>
            <a:r>
              <a:rPr lang="en-US" sz="2200" dirty="0"/>
              <a:t>One stop shop for:</a:t>
            </a:r>
          </a:p>
          <a:p>
            <a:r>
              <a:rPr lang="en-US" sz="2200" dirty="0"/>
              <a:t>The Plan – overview, process and Draft Plan</a:t>
            </a:r>
          </a:p>
          <a:p>
            <a:r>
              <a:rPr lang="en-US" sz="2200" dirty="0"/>
              <a:t>Resources – current Plan, scoping report, engagement summary report</a:t>
            </a:r>
          </a:p>
          <a:p>
            <a:r>
              <a:rPr lang="en-US" sz="2200" dirty="0"/>
              <a:t>Online Mapping application </a:t>
            </a:r>
          </a:p>
          <a:p>
            <a:r>
              <a:rPr lang="en-US" sz="2200" dirty="0"/>
              <a:t>Submit question or feedback</a:t>
            </a:r>
            <a:endParaRPr lang="en-NZ" sz="2200" dirty="0"/>
          </a:p>
          <a:p>
            <a:endParaRPr lang="en-NZ" sz="1800" dirty="0"/>
          </a:p>
        </p:txBody>
      </p:sp>
      <p:sp>
        <p:nvSpPr>
          <p:cNvPr id="4" name="Slide Number Placeholder 3"/>
          <p:cNvSpPr>
            <a:spLocks noGrp="1"/>
          </p:cNvSpPr>
          <p:nvPr>
            <p:ph type="sldNum" sz="quarter" idx="12"/>
          </p:nvPr>
        </p:nvSpPr>
        <p:spPr/>
        <p:txBody>
          <a:bodyPr/>
          <a:lstStyle/>
          <a:p>
            <a:fld id="{D8E2ACE4-D72C-47F4-90B4-CCF07F9379E4}" type="slidenum">
              <a:rPr lang="en-NZ" smtClean="0"/>
              <a:t>26</a:t>
            </a:fld>
            <a:endParaRPr lang="en-NZ"/>
          </a:p>
        </p:txBody>
      </p:sp>
    </p:spTree>
    <p:extLst>
      <p:ext uri="{BB962C8B-B14F-4D97-AF65-F5344CB8AC3E}">
        <p14:creationId xmlns:p14="http://schemas.microsoft.com/office/powerpoint/2010/main" val="6012468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8"/>
            <a:ext cx="2627784" cy="4601183"/>
          </a:xfrm>
        </p:spPr>
        <p:txBody>
          <a:bodyPr>
            <a:normAutofit/>
          </a:bodyPr>
          <a:lstStyle/>
          <a:p>
            <a:r>
              <a:rPr lang="en-US" b="1" dirty="0"/>
              <a:t>Online Mapping</a:t>
            </a:r>
            <a:endParaRPr lang="en-US" sz="2000" b="1" dirty="0"/>
          </a:p>
        </p:txBody>
      </p:sp>
      <p:sp>
        <p:nvSpPr>
          <p:cNvPr id="4" name="Slide Number Placeholder 3"/>
          <p:cNvSpPr>
            <a:spLocks noGrp="1"/>
          </p:cNvSpPr>
          <p:nvPr>
            <p:ph type="sldNum" sz="quarter" idx="12"/>
          </p:nvPr>
        </p:nvSpPr>
        <p:spPr/>
        <p:txBody>
          <a:bodyPr/>
          <a:lstStyle/>
          <a:p>
            <a:fld id="{D8E2ACE4-D72C-47F4-90B4-CCF07F9379E4}" type="slidenum">
              <a:rPr lang="en-NZ" smtClean="0"/>
              <a:t>27</a:t>
            </a:fld>
            <a:endParaRPr lang="en-NZ"/>
          </a:p>
        </p:txBody>
      </p:sp>
      <p:sp>
        <p:nvSpPr>
          <p:cNvPr id="5" name="TextBox 4"/>
          <p:cNvSpPr txBox="1"/>
          <p:nvPr/>
        </p:nvSpPr>
        <p:spPr>
          <a:xfrm>
            <a:off x="999153" y="6349440"/>
            <a:ext cx="7560840" cy="369332"/>
          </a:xfrm>
          <a:prstGeom prst="rect">
            <a:avLst/>
          </a:prstGeom>
          <a:noFill/>
        </p:spPr>
        <p:txBody>
          <a:bodyPr wrap="square" rtlCol="0">
            <a:spAutoFit/>
          </a:bodyPr>
          <a:lstStyle/>
          <a:p>
            <a:pPr algn="ctr"/>
            <a:r>
              <a:rPr lang="en-US" i="1" dirty="0">
                <a:solidFill>
                  <a:srgbClr val="FF0000"/>
                </a:solidFill>
              </a:rPr>
              <a:t>Anything else to add? </a:t>
            </a:r>
            <a:endParaRPr lang="en-NZ" i="1" dirty="0">
              <a:solidFill>
                <a:srgbClr val="FF0000"/>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b="12148"/>
          <a:stretch/>
        </p:blipFill>
        <p:spPr>
          <a:xfrm>
            <a:off x="1584273" y="0"/>
            <a:ext cx="7559728" cy="3645024"/>
          </a:xfrm>
          <a:prstGeom prst="rect">
            <a:avLst/>
          </a:prstGeom>
        </p:spPr>
      </p:pic>
      <p:sp>
        <p:nvSpPr>
          <p:cNvPr id="3" name="Content Placeholder 2"/>
          <p:cNvSpPr>
            <a:spLocks noGrp="1"/>
          </p:cNvSpPr>
          <p:nvPr>
            <p:ph idx="1"/>
          </p:nvPr>
        </p:nvSpPr>
        <p:spPr>
          <a:xfrm>
            <a:off x="1584273" y="3556914"/>
            <a:ext cx="7236199" cy="2536382"/>
          </a:xfrm>
          <a:solidFill>
            <a:schemeClr val="bg1"/>
          </a:solidFill>
        </p:spPr>
        <p:txBody>
          <a:bodyPr>
            <a:normAutofit/>
          </a:bodyPr>
          <a:lstStyle/>
          <a:p>
            <a:pPr>
              <a:spcBef>
                <a:spcPts val="600"/>
              </a:spcBef>
            </a:pPr>
            <a:r>
              <a:rPr lang="en-US" sz="1800" dirty="0"/>
              <a:t>Area of Interest + Marae Locations + Council Boundaries</a:t>
            </a:r>
            <a:endParaRPr lang="en-NZ" sz="1800" dirty="0"/>
          </a:p>
          <a:p>
            <a:pPr>
              <a:spcBef>
                <a:spcPts val="600"/>
              </a:spcBef>
            </a:pPr>
            <a:r>
              <a:rPr lang="en-US" sz="1800" dirty="0"/>
              <a:t>Cultural Heritage - Scheduled Sites &amp; Areas of Significance</a:t>
            </a:r>
          </a:p>
          <a:p>
            <a:pPr>
              <a:spcBef>
                <a:spcPts val="600"/>
              </a:spcBef>
            </a:pPr>
            <a:r>
              <a:rPr lang="en-US" sz="1800" dirty="0"/>
              <a:t>Streams, rivers and associated catchments</a:t>
            </a:r>
            <a:endParaRPr lang="en-NZ" sz="1800" dirty="0"/>
          </a:p>
          <a:p>
            <a:pPr>
              <a:spcBef>
                <a:spcPts val="600"/>
              </a:spcBef>
            </a:pPr>
            <a:r>
              <a:rPr lang="en-US" sz="1800" dirty="0"/>
              <a:t>Groundwater aquifer boundaries</a:t>
            </a:r>
            <a:endParaRPr lang="en-NZ" sz="1800" dirty="0"/>
          </a:p>
          <a:p>
            <a:pPr>
              <a:spcBef>
                <a:spcPts val="600"/>
              </a:spcBef>
            </a:pPr>
            <a:r>
              <a:rPr lang="en-US" sz="1800" dirty="0"/>
              <a:t>Buffers around coastal marae e.g. </a:t>
            </a:r>
            <a:r>
              <a:rPr lang="en-US" sz="1800" dirty="0" err="1"/>
              <a:t>jetski</a:t>
            </a:r>
            <a:r>
              <a:rPr lang="en-US" sz="1800" dirty="0"/>
              <a:t> exclusion areas</a:t>
            </a:r>
          </a:p>
          <a:p>
            <a:pPr>
              <a:spcBef>
                <a:spcPts val="600"/>
              </a:spcBef>
            </a:pPr>
            <a:r>
              <a:rPr lang="en-US" sz="1800" dirty="0"/>
              <a:t>Māori Land + Land Cover + Land Use Capability</a:t>
            </a:r>
          </a:p>
          <a:p>
            <a:pPr>
              <a:spcBef>
                <a:spcPts val="600"/>
              </a:spcBef>
            </a:pPr>
            <a:r>
              <a:rPr lang="en-US" sz="1800" dirty="0"/>
              <a:t>Customary Fisheries – Mataitai Reserve, Rohe Moana</a:t>
            </a:r>
            <a:endParaRPr lang="en-NZ" sz="1800" dirty="0"/>
          </a:p>
        </p:txBody>
      </p:sp>
      <p:sp>
        <p:nvSpPr>
          <p:cNvPr id="7" name="TextBox 6"/>
          <p:cNvSpPr txBox="1"/>
          <p:nvPr/>
        </p:nvSpPr>
        <p:spPr>
          <a:xfrm>
            <a:off x="2763349" y="6009179"/>
            <a:ext cx="4032448" cy="369332"/>
          </a:xfrm>
          <a:prstGeom prst="rect">
            <a:avLst/>
          </a:prstGeom>
          <a:noFill/>
        </p:spPr>
        <p:txBody>
          <a:bodyPr wrap="square" rtlCol="0">
            <a:spAutoFit/>
          </a:bodyPr>
          <a:lstStyle/>
          <a:p>
            <a:pPr algn="ctr"/>
            <a:r>
              <a:rPr lang="en-US" i="1" dirty="0">
                <a:solidFill>
                  <a:srgbClr val="FF0000"/>
                </a:solidFill>
              </a:rPr>
              <a:t>Final plan will include hard copy maps</a:t>
            </a:r>
            <a:endParaRPr lang="en-NZ" i="1" dirty="0">
              <a:solidFill>
                <a:srgbClr val="FF0000"/>
              </a:solidFill>
            </a:endParaRPr>
          </a:p>
        </p:txBody>
      </p:sp>
    </p:spTree>
    <p:extLst>
      <p:ext uri="{BB962C8B-B14F-4D97-AF65-F5344CB8AC3E}">
        <p14:creationId xmlns:p14="http://schemas.microsoft.com/office/powerpoint/2010/main" val="412991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Next Steps</a:t>
            </a:r>
            <a:endParaRPr lang="en-NZ" sz="4800" dirty="0"/>
          </a:p>
        </p:txBody>
      </p:sp>
      <p:sp>
        <p:nvSpPr>
          <p:cNvPr id="5" name="Subtitle 4"/>
          <p:cNvSpPr>
            <a:spLocks noGrp="1"/>
          </p:cNvSpPr>
          <p:nvPr>
            <p:ph type="subTitle" idx="1"/>
          </p:nvPr>
        </p:nvSpPr>
        <p:spPr/>
        <p:txBody>
          <a:bodyPr/>
          <a:lstStyle/>
          <a:p>
            <a:r>
              <a:rPr lang="en-US" dirty="0"/>
              <a:t>Tauranga Moana Iwi Management Plan 2016</a:t>
            </a:r>
            <a:endParaRPr lang="en-NZ" dirty="0"/>
          </a:p>
        </p:txBody>
      </p:sp>
    </p:spTree>
    <p:extLst>
      <p:ext uri="{BB962C8B-B14F-4D97-AF65-F5344CB8AC3E}">
        <p14:creationId xmlns:p14="http://schemas.microsoft.com/office/powerpoint/2010/main" val="42019024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to from here?</a:t>
            </a:r>
            <a:endParaRPr lang="en-NZ"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39323811"/>
              </p:ext>
            </p:extLst>
          </p:nvPr>
        </p:nvGraphicFramePr>
        <p:xfrm>
          <a:off x="2901950" y="863601"/>
          <a:ext cx="5486400" cy="4230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8E2ACE4-D72C-47F4-90B4-CCF07F9379E4}" type="slidenum">
              <a:rPr lang="en-NZ" smtClean="0"/>
              <a:t>29</a:t>
            </a:fld>
            <a:endParaRPr lang="en-NZ"/>
          </a:p>
        </p:txBody>
      </p:sp>
      <p:sp>
        <p:nvSpPr>
          <p:cNvPr id="3" name="Rectangle 2"/>
          <p:cNvSpPr/>
          <p:nvPr/>
        </p:nvSpPr>
        <p:spPr>
          <a:xfrm>
            <a:off x="4211960" y="5813654"/>
            <a:ext cx="5544616" cy="830997"/>
          </a:xfrm>
          <a:prstGeom prst="rect">
            <a:avLst/>
          </a:prstGeom>
        </p:spPr>
        <p:txBody>
          <a:bodyPr wrap="square">
            <a:spAutoFit/>
          </a:bodyPr>
          <a:lstStyle/>
          <a:p>
            <a:r>
              <a:rPr lang="en-US" sz="1600" i="1" dirty="0">
                <a:solidFill>
                  <a:srgbClr val="FF0000"/>
                </a:solidFill>
              </a:rPr>
              <a:t>Feedback:</a:t>
            </a:r>
          </a:p>
          <a:p>
            <a:pPr marL="285750" indent="-285750">
              <a:buFont typeface="Arial" panose="020B0604020202020204" pitchFamily="34" charset="0"/>
              <a:buChar char="•"/>
            </a:pPr>
            <a:r>
              <a:rPr lang="en-US" sz="1600" i="1" dirty="0">
                <a:solidFill>
                  <a:srgbClr val="FF0000"/>
                </a:solidFill>
              </a:rPr>
              <a:t>Collected at hui</a:t>
            </a:r>
          </a:p>
          <a:p>
            <a:pPr marL="285750" indent="-285750">
              <a:buFont typeface="Arial" panose="020B0604020202020204" pitchFamily="34" charset="0"/>
              <a:buChar char="•"/>
            </a:pPr>
            <a:r>
              <a:rPr lang="en-US" sz="1600" i="1" dirty="0">
                <a:solidFill>
                  <a:srgbClr val="FF0000"/>
                </a:solidFill>
              </a:rPr>
              <a:t>Emailed to </a:t>
            </a:r>
            <a:r>
              <a:rPr lang="en-US" sz="1600" i="1" u="sng" dirty="0">
                <a:solidFill>
                  <a:srgbClr val="FF0000"/>
                </a:solidFill>
                <a:hlinkClick r:id="rId8"/>
              </a:rPr>
              <a:t>info@taurangamoanaplan.nz</a:t>
            </a:r>
            <a:endParaRPr lang="en-NZ" sz="1600" i="1" dirty="0">
              <a:solidFill>
                <a:srgbClr val="FF0000"/>
              </a:solidFill>
            </a:endParaRPr>
          </a:p>
        </p:txBody>
      </p:sp>
    </p:spTree>
    <p:extLst>
      <p:ext uri="{BB962C8B-B14F-4D97-AF65-F5344CB8AC3E}">
        <p14:creationId xmlns:p14="http://schemas.microsoft.com/office/powerpoint/2010/main" val="3533150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 Awanui IMP </a:t>
            </a:r>
            <a:br>
              <a:rPr lang="en-US" dirty="0"/>
            </a:br>
            <a:r>
              <a:rPr lang="en-US" dirty="0"/>
              <a:t>Review </a:t>
            </a:r>
            <a:br>
              <a:rPr lang="en-US" dirty="0"/>
            </a:br>
            <a:r>
              <a:rPr lang="en-US" dirty="0"/>
              <a:t>July 2015</a:t>
            </a:r>
            <a:endParaRPr lang="en-NZ"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1" y="764704"/>
            <a:ext cx="4191059" cy="5256584"/>
          </a:xfrm>
          <a:prstGeom prst="rect">
            <a:avLst/>
          </a:prstGeom>
        </p:spPr>
      </p:pic>
      <p:sp>
        <p:nvSpPr>
          <p:cNvPr id="7" name="TextBox 6"/>
          <p:cNvSpPr txBox="1"/>
          <p:nvPr/>
        </p:nvSpPr>
        <p:spPr>
          <a:xfrm>
            <a:off x="6907826" y="764704"/>
            <a:ext cx="2001630" cy="3693319"/>
          </a:xfrm>
          <a:prstGeom prst="rect">
            <a:avLst/>
          </a:prstGeom>
          <a:noFill/>
        </p:spPr>
        <p:txBody>
          <a:bodyPr wrap="square" rtlCol="0">
            <a:spAutoFit/>
          </a:bodyPr>
          <a:lstStyle/>
          <a:p>
            <a:r>
              <a:rPr lang="en-US" dirty="0"/>
              <a:t>Ineffective implementation</a:t>
            </a:r>
          </a:p>
          <a:p>
            <a:pPr marL="285750" indent="-285750">
              <a:buFont typeface="Arial" panose="020B0604020202020204" pitchFamily="34" charset="0"/>
              <a:buChar char="•"/>
            </a:pPr>
            <a:r>
              <a:rPr lang="en-US" dirty="0"/>
              <a:t>Resourcing</a:t>
            </a:r>
          </a:p>
          <a:p>
            <a:pPr marL="285750" indent="-285750">
              <a:buFont typeface="Arial" panose="020B0604020202020204" pitchFamily="34" charset="0"/>
              <a:buChar char="•"/>
            </a:pPr>
            <a:r>
              <a:rPr lang="en-US" dirty="0"/>
              <a:t>Capacity</a:t>
            </a:r>
          </a:p>
          <a:p>
            <a:pPr marL="285750" indent="-285750">
              <a:buFont typeface="Arial" panose="020B0604020202020204" pitchFamily="34" charset="0"/>
              <a:buChar char="•"/>
            </a:pPr>
            <a:r>
              <a:rPr lang="en-US" dirty="0"/>
              <a:t>Too many actions</a:t>
            </a:r>
          </a:p>
          <a:p>
            <a:pPr marL="285750" indent="-285750">
              <a:buFont typeface="Arial" panose="020B0604020202020204" pitchFamily="34" charset="0"/>
              <a:buChar char="•"/>
            </a:pPr>
            <a:r>
              <a:rPr lang="en-US" dirty="0"/>
              <a:t>No one responsible</a:t>
            </a:r>
          </a:p>
          <a:p>
            <a:endParaRPr lang="en-US" dirty="0"/>
          </a:p>
          <a:p>
            <a:r>
              <a:rPr lang="en-US" dirty="0"/>
              <a:t>New Issues</a:t>
            </a:r>
          </a:p>
          <a:p>
            <a:endParaRPr lang="en-US" dirty="0"/>
          </a:p>
          <a:p>
            <a:r>
              <a:rPr lang="en-US" dirty="0"/>
              <a:t>Post-settlement landscape</a:t>
            </a:r>
            <a:endParaRPr lang="en-NZ" dirty="0"/>
          </a:p>
        </p:txBody>
      </p:sp>
      <p:sp>
        <p:nvSpPr>
          <p:cNvPr id="5" name="TextBox 4"/>
          <p:cNvSpPr txBox="1"/>
          <p:nvPr/>
        </p:nvSpPr>
        <p:spPr>
          <a:xfrm>
            <a:off x="2699790" y="6093296"/>
            <a:ext cx="6048673" cy="369332"/>
          </a:xfrm>
          <a:prstGeom prst="rect">
            <a:avLst/>
          </a:prstGeom>
          <a:noFill/>
        </p:spPr>
        <p:txBody>
          <a:bodyPr wrap="square" rtlCol="0">
            <a:spAutoFit/>
          </a:bodyPr>
          <a:lstStyle/>
          <a:p>
            <a:r>
              <a:rPr lang="en-US" b="1" dirty="0"/>
              <a:t>OUTPUT: Scoping Report – available online</a:t>
            </a:r>
            <a:endParaRPr lang="en-NZ" b="1" dirty="0"/>
          </a:p>
        </p:txBody>
      </p:sp>
    </p:spTree>
    <p:extLst>
      <p:ext uri="{BB962C8B-B14F-4D97-AF65-F5344CB8AC3E}">
        <p14:creationId xmlns:p14="http://schemas.microsoft.com/office/powerpoint/2010/main" val="250611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Engagement on Existing &amp; New Plan</a:t>
            </a:r>
            <a:br>
              <a:rPr lang="en-US" sz="2400" dirty="0"/>
            </a:br>
            <a:endParaRPr lang="en-NZ" sz="2400" dirty="0"/>
          </a:p>
        </p:txBody>
      </p:sp>
      <p:sp>
        <p:nvSpPr>
          <p:cNvPr id="5" name="Content Placeholder 7"/>
          <p:cNvSpPr>
            <a:spLocks noGrp="1"/>
          </p:cNvSpPr>
          <p:nvPr>
            <p:ph idx="1"/>
          </p:nvPr>
        </p:nvSpPr>
        <p:spPr>
          <a:xfrm>
            <a:off x="2699792" y="692696"/>
            <a:ext cx="2304256" cy="4536504"/>
          </a:xfrm>
        </p:spPr>
        <p:txBody>
          <a:bodyPr>
            <a:normAutofit/>
          </a:bodyPr>
          <a:lstStyle/>
          <a:p>
            <a:r>
              <a:rPr lang="en-US" sz="2200" dirty="0"/>
              <a:t>Seven hui </a:t>
            </a:r>
            <a:br>
              <a:rPr lang="en-US" sz="2200" dirty="0"/>
            </a:br>
            <a:r>
              <a:rPr lang="en-US" sz="2200" dirty="0"/>
              <a:t>(+ 2 recent)</a:t>
            </a:r>
          </a:p>
          <a:p>
            <a:r>
              <a:rPr lang="en-US" sz="2200" dirty="0"/>
              <a:t>Online survey </a:t>
            </a:r>
            <a:br>
              <a:rPr lang="en-US" sz="2200" dirty="0"/>
            </a:br>
            <a:r>
              <a:rPr lang="en-US" sz="2200" dirty="0"/>
              <a:t>(100+ respondents)</a:t>
            </a:r>
          </a:p>
        </p:txBody>
      </p:sp>
      <p:pic>
        <p:nvPicPr>
          <p:cNvPr id="6" name="Picture 5"/>
          <p:cNvPicPr/>
          <p:nvPr/>
        </p:nvPicPr>
        <p:blipFill rotWithShape="1">
          <a:blip r:embed="rId3"/>
          <a:srcRect l="5247" r="51443" b="35618"/>
          <a:stretch/>
        </p:blipFill>
        <p:spPr>
          <a:xfrm>
            <a:off x="4860032" y="712480"/>
            <a:ext cx="3888432" cy="5066848"/>
          </a:xfrm>
          <a:prstGeom prst="rect">
            <a:avLst/>
          </a:prstGeom>
        </p:spPr>
      </p:pic>
      <p:sp>
        <p:nvSpPr>
          <p:cNvPr id="9" name="TextBox 8"/>
          <p:cNvSpPr txBox="1"/>
          <p:nvPr/>
        </p:nvSpPr>
        <p:spPr>
          <a:xfrm>
            <a:off x="2699790" y="6093296"/>
            <a:ext cx="6444210" cy="369332"/>
          </a:xfrm>
          <a:prstGeom prst="rect">
            <a:avLst/>
          </a:prstGeom>
          <a:noFill/>
        </p:spPr>
        <p:txBody>
          <a:bodyPr wrap="square" rtlCol="0">
            <a:spAutoFit/>
          </a:bodyPr>
          <a:lstStyle/>
          <a:p>
            <a:r>
              <a:rPr lang="en-US" b="1" dirty="0"/>
              <a:t>OUTPUT: Engagement Summary Report – available online</a:t>
            </a:r>
            <a:endParaRPr lang="en-NZ" b="1" dirty="0"/>
          </a:p>
        </p:txBody>
      </p:sp>
    </p:spTree>
    <p:extLst>
      <p:ext uri="{BB962C8B-B14F-4D97-AF65-F5344CB8AC3E}">
        <p14:creationId xmlns:p14="http://schemas.microsoft.com/office/powerpoint/2010/main" val="1762874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79512" y="-99392"/>
            <a:ext cx="9312707" cy="7064823"/>
          </a:xfrm>
          <a:prstGeom prst="rect">
            <a:avLst/>
          </a:prstGeom>
        </p:spPr>
      </p:pic>
      <p:grpSp>
        <p:nvGrpSpPr>
          <p:cNvPr id="5" name="Group 4"/>
          <p:cNvGrpSpPr/>
          <p:nvPr/>
        </p:nvGrpSpPr>
        <p:grpSpPr>
          <a:xfrm>
            <a:off x="3203848" y="-99392"/>
            <a:ext cx="1810022" cy="692696"/>
            <a:chOff x="669" y="862880"/>
            <a:chExt cx="2611933" cy="1567160"/>
          </a:xfrm>
        </p:grpSpPr>
        <p:sp>
          <p:nvSpPr>
            <p:cNvPr id="6" name="Rectangle 5"/>
            <p:cNvSpPr/>
            <p:nvPr/>
          </p:nvSpPr>
          <p:spPr>
            <a:xfrm>
              <a:off x="669" y="862880"/>
              <a:ext cx="2611933" cy="1567160"/>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TextBox 6"/>
            <p:cNvSpPr txBox="1"/>
            <p:nvPr/>
          </p:nvSpPr>
          <p:spPr>
            <a:xfrm>
              <a:off x="669" y="862880"/>
              <a:ext cx="2611933" cy="15671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NZ" sz="2000" kern="1200" dirty="0">
                  <a:latin typeface="Century Gothic" panose="020B0502020202020204" pitchFamily="34" charset="0"/>
                </a:rPr>
                <a:t>Priority Issues</a:t>
              </a:r>
              <a:endParaRPr lang="en-US" sz="2000" kern="1200" dirty="0"/>
            </a:p>
          </p:txBody>
        </p:sp>
      </p:grpSp>
    </p:spTree>
    <p:extLst>
      <p:ext uri="{BB962C8B-B14F-4D97-AF65-F5344CB8AC3E}">
        <p14:creationId xmlns:p14="http://schemas.microsoft.com/office/powerpoint/2010/main" val="226588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dirty="0"/>
              <a:t>A New &amp; Improved Plan</a:t>
            </a:r>
            <a:endParaRPr lang="en-NZ" sz="4800" dirty="0"/>
          </a:p>
        </p:txBody>
      </p:sp>
      <p:sp>
        <p:nvSpPr>
          <p:cNvPr id="5" name="Subtitle 4"/>
          <p:cNvSpPr>
            <a:spLocks noGrp="1"/>
          </p:cNvSpPr>
          <p:nvPr>
            <p:ph type="subTitle" idx="1"/>
          </p:nvPr>
        </p:nvSpPr>
        <p:spPr>
          <a:xfrm>
            <a:off x="825010" y="4670246"/>
            <a:ext cx="5835221" cy="914400"/>
          </a:xfrm>
        </p:spPr>
        <p:txBody>
          <a:bodyPr/>
          <a:lstStyle/>
          <a:p>
            <a:r>
              <a:rPr lang="en-US" dirty="0"/>
              <a:t>Tauranga Moana Iwi Management Plan 2016</a:t>
            </a:r>
            <a:endParaRPr lang="en-NZ" dirty="0"/>
          </a:p>
        </p:txBody>
      </p:sp>
    </p:spTree>
    <p:extLst>
      <p:ext uri="{BB962C8B-B14F-4D97-AF65-F5344CB8AC3E}">
        <p14:creationId xmlns:p14="http://schemas.microsoft.com/office/powerpoint/2010/main" val="4216146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will the Plan do?</a:t>
            </a:r>
            <a:endParaRPr lang="en-NZ" dirty="0"/>
          </a:p>
        </p:txBody>
      </p:sp>
      <p:sp>
        <p:nvSpPr>
          <p:cNvPr id="3" name="Slide Number Placeholder 2"/>
          <p:cNvSpPr>
            <a:spLocks noGrp="1"/>
          </p:cNvSpPr>
          <p:nvPr>
            <p:ph type="sldNum" sz="quarter" idx="12"/>
          </p:nvPr>
        </p:nvSpPr>
        <p:spPr/>
        <p:txBody>
          <a:bodyPr/>
          <a:lstStyle/>
          <a:p>
            <a:fld id="{D8E2ACE4-D72C-47F4-90B4-CCF07F9379E4}" type="slidenum">
              <a:rPr lang="en-NZ" smtClean="0"/>
              <a:t>7</a:t>
            </a:fld>
            <a:endParaRPr lang="en-NZ"/>
          </a:p>
        </p:txBody>
      </p:sp>
      <p:graphicFrame>
        <p:nvGraphicFramePr>
          <p:cNvPr id="8" name="Table 7"/>
          <p:cNvGraphicFramePr>
            <a:graphicFrameLocks noGrp="1"/>
          </p:cNvGraphicFramePr>
          <p:nvPr>
            <p:extLst>
              <p:ext uri="{D42A27DB-BD31-4B8C-83A1-F6EECF244321}">
                <p14:modId xmlns:p14="http://schemas.microsoft.com/office/powerpoint/2010/main" val="4169888864"/>
              </p:ext>
            </p:extLst>
          </p:nvPr>
        </p:nvGraphicFramePr>
        <p:xfrm>
          <a:off x="2713298" y="878094"/>
          <a:ext cx="5832648" cy="4639138"/>
        </p:xfrm>
        <a:graphic>
          <a:graphicData uri="http://schemas.openxmlformats.org/drawingml/2006/table">
            <a:tbl>
              <a:tblPr firstRow="1" firstCol="1" bandRow="1">
                <a:tableStyleId>{5940675A-B579-460E-94D1-54222C63F5DA}</a:tableStyleId>
              </a:tblPr>
              <a:tblGrid>
                <a:gridCol w="1296144">
                  <a:extLst>
                    <a:ext uri="{9D8B030D-6E8A-4147-A177-3AD203B41FA5}">
                      <a16:colId xmlns:a16="http://schemas.microsoft.com/office/drawing/2014/main" val="2657883704"/>
                    </a:ext>
                  </a:extLst>
                </a:gridCol>
                <a:gridCol w="4536504">
                  <a:extLst>
                    <a:ext uri="{9D8B030D-6E8A-4147-A177-3AD203B41FA5}">
                      <a16:colId xmlns:a16="http://schemas.microsoft.com/office/drawing/2014/main" val="1065679023"/>
                    </a:ext>
                  </a:extLst>
                </a:gridCol>
              </a:tblGrid>
              <a:tr h="1554737">
                <a:tc>
                  <a:txBody>
                    <a:bodyPr/>
                    <a:lstStyle/>
                    <a:p>
                      <a:pPr marL="0" marR="0">
                        <a:lnSpc>
                          <a:spcPct val="107000"/>
                        </a:lnSpc>
                        <a:spcBef>
                          <a:spcPts val="0"/>
                        </a:spcBef>
                        <a:spcAft>
                          <a:spcPts val="300"/>
                        </a:spcAft>
                      </a:pPr>
                      <a:r>
                        <a:rPr lang="en-US" sz="1600" b="1" dirty="0">
                          <a:effectLst/>
                        </a:rPr>
                        <a:t>ARTICULATE </a:t>
                      </a:r>
                      <a:endParaRPr lang="en-NZ"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solidFill>
                      <a:schemeClr val="tx2">
                        <a:lumMod val="20000"/>
                        <a:lumOff val="80000"/>
                      </a:schemeClr>
                    </a:solidFill>
                  </a:tcPr>
                </a:tc>
                <a:tc>
                  <a:txBody>
                    <a:bodyPr/>
                    <a:lstStyle/>
                    <a:p>
                      <a:pPr marL="0" marR="0">
                        <a:lnSpc>
                          <a:spcPct val="107000"/>
                        </a:lnSpc>
                        <a:spcBef>
                          <a:spcPts val="0"/>
                        </a:spcBef>
                        <a:spcAft>
                          <a:spcPts val="300"/>
                        </a:spcAft>
                      </a:pPr>
                      <a:r>
                        <a:rPr lang="en-US" sz="1600" dirty="0">
                          <a:effectLst/>
                        </a:rPr>
                        <a:t>Tauranga Moana Iwi (collectively):</a:t>
                      </a:r>
                      <a:endParaRPr lang="en-NZ" sz="1600" dirty="0">
                        <a:effectLst/>
                      </a:endParaRPr>
                    </a:p>
                    <a:p>
                      <a:pPr marL="342900" marR="0" lvl="0" indent="-342900">
                        <a:lnSpc>
                          <a:spcPct val="107000"/>
                        </a:lnSpc>
                        <a:spcBef>
                          <a:spcPts val="0"/>
                        </a:spcBef>
                        <a:spcAft>
                          <a:spcPts val="300"/>
                        </a:spcAft>
                        <a:buFont typeface="Symbol" panose="05050102010706020507" pitchFamily="18" charset="2"/>
                        <a:buChar char=""/>
                      </a:pPr>
                      <a:r>
                        <a:rPr lang="en-US" sz="1600" dirty="0">
                          <a:effectLst/>
                        </a:rPr>
                        <a:t>Environmental issues of significance</a:t>
                      </a:r>
                      <a:endParaRPr lang="en-NZ" sz="1600" dirty="0">
                        <a:effectLst/>
                      </a:endParaRPr>
                    </a:p>
                    <a:p>
                      <a:pPr marL="342900" marR="0" lvl="0" indent="-342900">
                        <a:lnSpc>
                          <a:spcPct val="107000"/>
                        </a:lnSpc>
                        <a:spcBef>
                          <a:spcPts val="0"/>
                        </a:spcBef>
                        <a:spcAft>
                          <a:spcPts val="300"/>
                        </a:spcAft>
                        <a:buFont typeface="Symbol" panose="05050102010706020507" pitchFamily="18" charset="2"/>
                        <a:buChar char=""/>
                      </a:pPr>
                      <a:r>
                        <a:rPr lang="en-US" sz="1600" dirty="0">
                          <a:effectLst/>
                        </a:rPr>
                        <a:t>Aspirations for positive change</a:t>
                      </a:r>
                      <a:endParaRPr lang="en-NZ" sz="1600" dirty="0">
                        <a:effectLst/>
                      </a:endParaRPr>
                    </a:p>
                    <a:p>
                      <a:pPr marL="342900" marR="0" lvl="0" indent="-342900">
                        <a:lnSpc>
                          <a:spcPct val="107000"/>
                        </a:lnSpc>
                        <a:spcBef>
                          <a:spcPts val="0"/>
                        </a:spcBef>
                        <a:spcAft>
                          <a:spcPts val="300"/>
                        </a:spcAft>
                        <a:buFont typeface="Symbol" panose="05050102010706020507" pitchFamily="18" charset="2"/>
                        <a:buChar char=""/>
                      </a:pPr>
                      <a:r>
                        <a:rPr lang="en-US" sz="1600" dirty="0">
                          <a:effectLst/>
                        </a:rPr>
                        <a:t>Expectations around consultation with </a:t>
                      </a:r>
                      <a:br>
                        <a:rPr lang="en-US" sz="1600" dirty="0">
                          <a:effectLst/>
                        </a:rPr>
                      </a:br>
                      <a:r>
                        <a:rPr lang="en-US" sz="1600" dirty="0">
                          <a:effectLst/>
                        </a:rPr>
                        <a:t>Iwi and hapū</a:t>
                      </a:r>
                      <a:endParaRPr lang="en-NZ" sz="1600" dirty="0">
                        <a:effectLst/>
                      </a:endParaRPr>
                    </a:p>
                  </a:txBody>
                  <a:tcPr marL="42221" marR="42221" marT="0" marB="0"/>
                </a:tc>
                <a:extLst>
                  <a:ext uri="{0D108BD9-81ED-4DB2-BD59-A6C34878D82A}">
                    <a16:rowId xmlns:a16="http://schemas.microsoft.com/office/drawing/2014/main" val="3327085041"/>
                  </a:ext>
                </a:extLst>
              </a:tr>
              <a:tr h="360040">
                <a:tc rowSpan="3">
                  <a:txBody>
                    <a:bodyPr/>
                    <a:lstStyle/>
                    <a:p>
                      <a:pPr marL="0" marR="0">
                        <a:lnSpc>
                          <a:spcPct val="107000"/>
                        </a:lnSpc>
                        <a:spcBef>
                          <a:spcPts val="0"/>
                        </a:spcBef>
                        <a:spcAft>
                          <a:spcPts val="300"/>
                        </a:spcAft>
                      </a:pPr>
                      <a:r>
                        <a:rPr lang="en-US" sz="1600" b="1" dirty="0">
                          <a:effectLst/>
                        </a:rPr>
                        <a:t>INFLUENCE</a:t>
                      </a:r>
                      <a:endParaRPr lang="en-NZ" sz="1600" b="1" dirty="0">
                        <a:effectLst/>
                      </a:endParaRPr>
                    </a:p>
                    <a:p>
                      <a:pPr marL="0" marR="0">
                        <a:lnSpc>
                          <a:spcPct val="107000"/>
                        </a:lnSpc>
                        <a:spcBef>
                          <a:spcPts val="0"/>
                        </a:spcBef>
                        <a:spcAft>
                          <a:spcPts val="300"/>
                        </a:spcAft>
                      </a:pPr>
                      <a:r>
                        <a:rPr lang="en-US" sz="1600" b="1" dirty="0">
                          <a:effectLst/>
                        </a:rPr>
                        <a:t> </a:t>
                      </a:r>
                      <a:endParaRPr lang="en-NZ"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solidFill>
                      <a:schemeClr val="tx2">
                        <a:lumMod val="20000"/>
                        <a:lumOff val="80000"/>
                      </a:schemeClr>
                    </a:solidFill>
                  </a:tcPr>
                </a:tc>
                <a:tc>
                  <a:txBody>
                    <a:bodyPr/>
                    <a:lstStyle/>
                    <a:p>
                      <a:pPr marL="0" marR="0">
                        <a:lnSpc>
                          <a:spcPct val="107000"/>
                        </a:lnSpc>
                        <a:spcBef>
                          <a:spcPts val="0"/>
                        </a:spcBef>
                        <a:spcAft>
                          <a:spcPts val="300"/>
                        </a:spcAft>
                      </a:pPr>
                      <a:r>
                        <a:rPr lang="en-US" sz="1600" dirty="0">
                          <a:effectLst/>
                        </a:rPr>
                        <a:t>The Te Awanui Tauranga Harbour Programme</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tc>
                <a:extLst>
                  <a:ext uri="{0D108BD9-81ED-4DB2-BD59-A6C34878D82A}">
                    <a16:rowId xmlns:a16="http://schemas.microsoft.com/office/drawing/2014/main" val="3982643689"/>
                  </a:ext>
                </a:extLst>
              </a:tr>
              <a:tr h="348097">
                <a:tc vMerge="1">
                  <a:txBody>
                    <a:bodyPr/>
                    <a:lstStyle/>
                    <a:p>
                      <a:endParaRPr lang="en-NZ"/>
                    </a:p>
                  </a:txBody>
                  <a:tcPr/>
                </a:tc>
                <a:tc>
                  <a:txBody>
                    <a:bodyPr/>
                    <a:lstStyle/>
                    <a:p>
                      <a:pPr marL="0" marR="0">
                        <a:lnSpc>
                          <a:spcPct val="107000"/>
                        </a:lnSpc>
                        <a:spcBef>
                          <a:spcPts val="0"/>
                        </a:spcBef>
                        <a:spcAft>
                          <a:spcPts val="300"/>
                        </a:spcAft>
                      </a:pPr>
                      <a:r>
                        <a:rPr lang="en-US" sz="1600" dirty="0">
                          <a:effectLst/>
                        </a:rPr>
                        <a:t>Council Plans &amp; Processes</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tc>
                <a:extLst>
                  <a:ext uri="{0D108BD9-81ED-4DB2-BD59-A6C34878D82A}">
                    <a16:rowId xmlns:a16="http://schemas.microsoft.com/office/drawing/2014/main" val="2843667698"/>
                  </a:ext>
                </a:extLst>
              </a:tr>
              <a:tr h="648072">
                <a:tc vMerge="1">
                  <a:txBody>
                    <a:bodyPr/>
                    <a:lstStyle/>
                    <a:p>
                      <a:endParaRPr lang="en-NZ"/>
                    </a:p>
                  </a:txBody>
                  <a:tcPr/>
                </a:tc>
                <a:tc>
                  <a:txBody>
                    <a:bodyPr/>
                    <a:lstStyle/>
                    <a:p>
                      <a:pPr marL="0" marR="0">
                        <a:lnSpc>
                          <a:spcPct val="107000"/>
                        </a:lnSpc>
                        <a:spcBef>
                          <a:spcPts val="0"/>
                        </a:spcBef>
                        <a:spcAft>
                          <a:spcPts val="300"/>
                        </a:spcAft>
                      </a:pPr>
                      <a:r>
                        <a:rPr lang="en-US" sz="1600" dirty="0">
                          <a:effectLst/>
                        </a:rPr>
                        <a:t>Nga Tai ki Mauao, the post-settlement framework document for Tauranga Moana</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tc>
                <a:extLst>
                  <a:ext uri="{0D108BD9-81ED-4DB2-BD59-A6C34878D82A}">
                    <a16:rowId xmlns:a16="http://schemas.microsoft.com/office/drawing/2014/main" val="1536221642"/>
                  </a:ext>
                </a:extLst>
              </a:tr>
              <a:tr h="648072">
                <a:tc rowSpan="3">
                  <a:txBody>
                    <a:bodyPr/>
                    <a:lstStyle/>
                    <a:p>
                      <a:pPr marL="0" marR="0">
                        <a:lnSpc>
                          <a:spcPct val="107000"/>
                        </a:lnSpc>
                        <a:spcBef>
                          <a:spcPts val="0"/>
                        </a:spcBef>
                        <a:spcAft>
                          <a:spcPts val="300"/>
                        </a:spcAft>
                      </a:pPr>
                      <a:r>
                        <a:rPr lang="en-US" sz="1600" b="1" dirty="0">
                          <a:effectLst/>
                        </a:rPr>
                        <a:t>SUPPORT</a:t>
                      </a:r>
                      <a:endParaRPr lang="en-NZ" sz="1600" b="1" dirty="0">
                        <a:effectLst/>
                      </a:endParaRPr>
                    </a:p>
                    <a:p>
                      <a:pPr marL="0" marR="0">
                        <a:lnSpc>
                          <a:spcPct val="107000"/>
                        </a:lnSpc>
                        <a:spcBef>
                          <a:spcPts val="0"/>
                        </a:spcBef>
                        <a:spcAft>
                          <a:spcPts val="300"/>
                        </a:spcAft>
                      </a:pPr>
                      <a:r>
                        <a:rPr lang="en-US" sz="1600" b="1" dirty="0">
                          <a:effectLst/>
                        </a:rPr>
                        <a:t> </a:t>
                      </a:r>
                      <a:endParaRPr lang="en-NZ"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solidFill>
                      <a:schemeClr val="tx2">
                        <a:lumMod val="20000"/>
                        <a:lumOff val="80000"/>
                      </a:schemeClr>
                    </a:solidFill>
                  </a:tcPr>
                </a:tc>
                <a:tc>
                  <a:txBody>
                    <a:bodyPr/>
                    <a:lstStyle/>
                    <a:p>
                      <a:pPr marL="0" marR="0">
                        <a:lnSpc>
                          <a:spcPct val="107000"/>
                        </a:lnSpc>
                        <a:spcBef>
                          <a:spcPts val="0"/>
                        </a:spcBef>
                        <a:spcAft>
                          <a:spcPts val="300"/>
                        </a:spcAft>
                      </a:pPr>
                      <a:r>
                        <a:rPr lang="en-US" sz="1600" dirty="0">
                          <a:effectLst/>
                        </a:rPr>
                        <a:t>Collaboration within and between Iwi and hapū </a:t>
                      </a:r>
                      <a:br>
                        <a:rPr lang="en-US" sz="1600" dirty="0">
                          <a:effectLst/>
                        </a:rPr>
                      </a:br>
                      <a:r>
                        <a:rPr lang="en-US" sz="1600" dirty="0">
                          <a:effectLst/>
                        </a:rPr>
                        <a:t>re: Tauranga Moana</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tc>
                <a:extLst>
                  <a:ext uri="{0D108BD9-81ED-4DB2-BD59-A6C34878D82A}">
                    <a16:rowId xmlns:a16="http://schemas.microsoft.com/office/drawing/2014/main" val="1897913491"/>
                  </a:ext>
                </a:extLst>
              </a:tr>
              <a:tr h="648072">
                <a:tc vMerge="1">
                  <a:txBody>
                    <a:bodyPr/>
                    <a:lstStyle/>
                    <a:p>
                      <a:endParaRPr lang="en-NZ"/>
                    </a:p>
                  </a:txBody>
                  <a:tcPr/>
                </a:tc>
                <a:tc>
                  <a:txBody>
                    <a:bodyPr/>
                    <a:lstStyle/>
                    <a:p>
                      <a:pPr marL="0" marR="0">
                        <a:lnSpc>
                          <a:spcPct val="107000"/>
                        </a:lnSpc>
                        <a:spcBef>
                          <a:spcPts val="0"/>
                        </a:spcBef>
                        <a:spcAft>
                          <a:spcPts val="300"/>
                        </a:spcAft>
                      </a:pPr>
                      <a:r>
                        <a:rPr lang="en-US" sz="1600" dirty="0">
                          <a:effectLst/>
                        </a:rPr>
                        <a:t>Initiatives to improve the health and wellbeing of Tauranga Moana</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tc>
                <a:extLst>
                  <a:ext uri="{0D108BD9-81ED-4DB2-BD59-A6C34878D82A}">
                    <a16:rowId xmlns:a16="http://schemas.microsoft.com/office/drawing/2014/main" val="3102371011"/>
                  </a:ext>
                </a:extLst>
              </a:tr>
              <a:tr h="432048">
                <a:tc vMerge="1">
                  <a:txBody>
                    <a:bodyPr/>
                    <a:lstStyle/>
                    <a:p>
                      <a:endParaRPr lang="en-NZ"/>
                    </a:p>
                  </a:txBody>
                  <a:tcPr/>
                </a:tc>
                <a:tc>
                  <a:txBody>
                    <a:bodyPr/>
                    <a:lstStyle/>
                    <a:p>
                      <a:pPr marL="0" marR="0">
                        <a:lnSpc>
                          <a:spcPct val="107000"/>
                        </a:lnSpc>
                        <a:spcBef>
                          <a:spcPts val="0"/>
                        </a:spcBef>
                        <a:spcAft>
                          <a:spcPts val="300"/>
                        </a:spcAft>
                      </a:pPr>
                      <a:r>
                        <a:rPr lang="en-US" sz="1600" dirty="0">
                          <a:effectLst/>
                        </a:rPr>
                        <a:t>Iwi / Hapū Management Plans (does not</a:t>
                      </a:r>
                      <a:r>
                        <a:rPr lang="en-US" sz="1600" baseline="0" dirty="0">
                          <a:effectLst/>
                        </a:rPr>
                        <a:t> replace</a:t>
                      </a:r>
                      <a:r>
                        <a:rPr lang="en-US" sz="1600" dirty="0">
                          <a:effectLst/>
                        </a:rPr>
                        <a:t>)</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221" marR="42221" marT="0" marB="0"/>
                </a:tc>
                <a:extLst>
                  <a:ext uri="{0D108BD9-81ED-4DB2-BD59-A6C34878D82A}">
                    <a16:rowId xmlns:a16="http://schemas.microsoft.com/office/drawing/2014/main" val="833121371"/>
                  </a:ext>
                </a:extLst>
              </a:tr>
            </a:tbl>
          </a:graphicData>
        </a:graphic>
      </p:graphicFrame>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136" r="3144"/>
          <a:stretch/>
        </p:blipFill>
        <p:spPr>
          <a:xfrm>
            <a:off x="0" y="5646489"/>
            <a:ext cx="9144001" cy="1238895"/>
          </a:xfrm>
          <a:prstGeom prst="rect">
            <a:avLst/>
          </a:prstGeom>
        </p:spPr>
      </p:pic>
    </p:spTree>
    <p:extLst>
      <p:ext uri="{BB962C8B-B14F-4D97-AF65-F5344CB8AC3E}">
        <p14:creationId xmlns:p14="http://schemas.microsoft.com/office/powerpoint/2010/main" val="2729353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purpose and scope?</a:t>
            </a:r>
            <a:endParaRPr lang="en-NZ" dirty="0"/>
          </a:p>
        </p:txBody>
      </p:sp>
      <p:sp>
        <p:nvSpPr>
          <p:cNvPr id="6" name="Content Placeholder 2"/>
          <p:cNvSpPr txBox="1">
            <a:spLocks/>
          </p:cNvSpPr>
          <p:nvPr/>
        </p:nvSpPr>
        <p:spPr>
          <a:xfrm>
            <a:off x="2607651" y="1123838"/>
            <a:ext cx="2201973" cy="4969458"/>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buNone/>
            </a:pPr>
            <a:r>
              <a:rPr lang="en-US" sz="2200" b="1" dirty="0"/>
              <a:t>Purpose: </a:t>
            </a:r>
            <a:br>
              <a:rPr lang="en-US" sz="2200" b="1" dirty="0"/>
            </a:br>
            <a:r>
              <a:rPr lang="en-US" sz="2200" dirty="0"/>
              <a:t>To articulate the </a:t>
            </a:r>
            <a:r>
              <a:rPr lang="en-US" sz="2200" b="1" dirty="0"/>
              <a:t>collective vision and aspirations </a:t>
            </a:r>
            <a:r>
              <a:rPr lang="en-US" sz="2200" dirty="0"/>
              <a:t>of </a:t>
            </a:r>
            <a:r>
              <a:rPr lang="en-NZ" sz="2200" dirty="0"/>
              <a:t>Ngāi Te Rangi, </a:t>
            </a:r>
            <a:br>
              <a:rPr lang="en-NZ" sz="2200" dirty="0"/>
            </a:br>
            <a:r>
              <a:rPr lang="en-NZ" sz="2200" dirty="0"/>
              <a:t>Ngāti Pūkenga &amp; </a:t>
            </a:r>
            <a:br>
              <a:rPr lang="en-NZ" sz="2200" dirty="0"/>
            </a:br>
            <a:r>
              <a:rPr lang="en-NZ" sz="2200" dirty="0"/>
              <a:t>Ngāti Ranginui </a:t>
            </a:r>
            <a:r>
              <a:rPr lang="en-US" sz="2200" dirty="0"/>
              <a:t>in relation to Tauranga Moana</a:t>
            </a:r>
            <a:br>
              <a:rPr lang="en-US" sz="2200" dirty="0"/>
            </a:br>
            <a:endParaRPr lang="en-US" sz="2200" dirty="0"/>
          </a:p>
          <a:p>
            <a:pPr marL="0" indent="0">
              <a:buNone/>
            </a:pPr>
            <a:endParaRPr lang="en-US" sz="2300" dirty="0"/>
          </a:p>
        </p:txBody>
      </p:sp>
      <p:pic>
        <p:nvPicPr>
          <p:cNvPr id="4" name="Picture 3"/>
          <p:cNvPicPr/>
          <p:nvPr/>
        </p:nvPicPr>
        <p:blipFill rotWithShape="1">
          <a:blip r:embed="rId3">
            <a:extLst>
              <a:ext uri="{28A0092B-C50C-407E-A947-70E740481C1C}">
                <a14:useLocalDpi xmlns:a14="http://schemas.microsoft.com/office/drawing/2010/main" val="0"/>
              </a:ext>
            </a:extLst>
          </a:blip>
          <a:srcRect t="7802"/>
          <a:stretch/>
        </p:blipFill>
        <p:spPr>
          <a:xfrm>
            <a:off x="4788024" y="1106570"/>
            <a:ext cx="4104456" cy="4986726"/>
          </a:xfrm>
          <a:prstGeom prst="rect">
            <a:avLst/>
          </a:prstGeom>
        </p:spPr>
      </p:pic>
      <p:sp>
        <p:nvSpPr>
          <p:cNvPr id="3" name="Slide Number Placeholder 2"/>
          <p:cNvSpPr>
            <a:spLocks noGrp="1"/>
          </p:cNvSpPr>
          <p:nvPr>
            <p:ph type="sldNum" sz="quarter" idx="12"/>
          </p:nvPr>
        </p:nvSpPr>
        <p:spPr/>
        <p:txBody>
          <a:bodyPr/>
          <a:lstStyle/>
          <a:p>
            <a:fld id="{D8E2ACE4-D72C-47F4-90B4-CCF07F9379E4}" type="slidenum">
              <a:rPr lang="en-NZ" smtClean="0"/>
              <a:t>8</a:t>
            </a:fld>
            <a:endParaRPr lang="en-NZ"/>
          </a:p>
        </p:txBody>
      </p:sp>
      <p:sp>
        <p:nvSpPr>
          <p:cNvPr id="7" name="Subtitle 4"/>
          <p:cNvSpPr txBox="1">
            <a:spLocks/>
          </p:cNvSpPr>
          <p:nvPr/>
        </p:nvSpPr>
        <p:spPr>
          <a:xfrm>
            <a:off x="3203848" y="409764"/>
            <a:ext cx="5486400" cy="914400"/>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buNone/>
            </a:pPr>
            <a:r>
              <a:rPr lang="en-US" b="1" dirty="0"/>
              <a:t>Tauranga Moana Iwi Management Plan</a:t>
            </a:r>
            <a:endParaRPr lang="en-NZ" b="1" dirty="0"/>
          </a:p>
        </p:txBody>
      </p:sp>
      <p:sp>
        <p:nvSpPr>
          <p:cNvPr id="5" name="TextBox 4"/>
          <p:cNvSpPr txBox="1"/>
          <p:nvPr/>
        </p:nvSpPr>
        <p:spPr>
          <a:xfrm>
            <a:off x="1129408" y="6254429"/>
            <a:ext cx="7560840" cy="369332"/>
          </a:xfrm>
          <a:prstGeom prst="rect">
            <a:avLst/>
          </a:prstGeom>
          <a:noFill/>
        </p:spPr>
        <p:txBody>
          <a:bodyPr wrap="square" rtlCol="0">
            <a:spAutoFit/>
          </a:bodyPr>
          <a:lstStyle/>
          <a:p>
            <a:r>
              <a:rPr lang="en-US" i="1" dirty="0">
                <a:solidFill>
                  <a:srgbClr val="FF0000"/>
                </a:solidFill>
              </a:rPr>
              <a:t>Are you comfortable with the Plan name, purpose and scope?</a:t>
            </a:r>
            <a:endParaRPr lang="en-NZ" i="1" dirty="0">
              <a:solidFill>
                <a:srgbClr val="FF0000"/>
              </a:solidFill>
            </a:endParaRPr>
          </a:p>
        </p:txBody>
      </p:sp>
      <p:sp>
        <p:nvSpPr>
          <p:cNvPr id="8" name="TextBox 7"/>
          <p:cNvSpPr txBox="1"/>
          <p:nvPr/>
        </p:nvSpPr>
        <p:spPr>
          <a:xfrm>
            <a:off x="6066224" y="5670826"/>
            <a:ext cx="2808312" cy="369332"/>
          </a:xfrm>
          <a:prstGeom prst="rect">
            <a:avLst/>
          </a:prstGeom>
          <a:solidFill>
            <a:schemeClr val="bg1"/>
          </a:solidFill>
        </p:spPr>
        <p:txBody>
          <a:bodyPr wrap="square" rtlCol="0">
            <a:spAutoFit/>
          </a:bodyPr>
          <a:lstStyle/>
          <a:p>
            <a:r>
              <a:rPr lang="en-US" dirty="0"/>
              <a:t>* Indicative boundary only</a:t>
            </a:r>
            <a:endParaRPr lang="en-NZ" dirty="0"/>
          </a:p>
        </p:txBody>
      </p:sp>
    </p:spTree>
    <p:extLst>
      <p:ext uri="{BB962C8B-B14F-4D97-AF65-F5344CB8AC3E}">
        <p14:creationId xmlns:p14="http://schemas.microsoft.com/office/powerpoint/2010/main" val="266584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Drafting the New Plan </a:t>
            </a:r>
            <a:endParaRPr lang="en-NZ" dirty="0"/>
          </a:p>
        </p:txBody>
      </p:sp>
      <p:sp>
        <p:nvSpPr>
          <p:cNvPr id="3" name="Content Placeholder 2"/>
          <p:cNvSpPr>
            <a:spLocks noGrp="1"/>
          </p:cNvSpPr>
          <p:nvPr>
            <p:ph idx="1"/>
          </p:nvPr>
        </p:nvSpPr>
        <p:spPr>
          <a:xfrm>
            <a:off x="2627784" y="864107"/>
            <a:ext cx="6192687" cy="5492243"/>
          </a:xfrm>
        </p:spPr>
        <p:txBody>
          <a:bodyPr>
            <a:normAutofit/>
          </a:bodyPr>
          <a:lstStyle/>
          <a:p>
            <a:pPr marL="0" indent="0">
              <a:buNone/>
            </a:pPr>
            <a:r>
              <a:rPr lang="en-US" sz="2200" dirty="0"/>
              <a:t>Based on:</a:t>
            </a:r>
          </a:p>
          <a:p>
            <a:r>
              <a:rPr lang="en-US" sz="2200" dirty="0"/>
              <a:t>Existing IMP policies and actions </a:t>
            </a:r>
            <a:br>
              <a:rPr lang="en-US" sz="2200" dirty="0"/>
            </a:br>
            <a:r>
              <a:rPr lang="en-US" sz="2000" dirty="0"/>
              <a:t>(+ removing duplication and anything redundant)</a:t>
            </a:r>
          </a:p>
          <a:p>
            <a:r>
              <a:rPr lang="en-US" sz="2200" dirty="0"/>
              <a:t>Engagement feedback</a:t>
            </a:r>
          </a:p>
          <a:p>
            <a:r>
              <a:rPr lang="en-US" sz="2200" dirty="0"/>
              <a:t>Information within Iwi and Hapu Management Plans</a:t>
            </a:r>
          </a:p>
          <a:p>
            <a:r>
              <a:rPr lang="en-US" sz="2200" dirty="0"/>
              <a:t>Settlement Outcomes e.g. DOC Te </a:t>
            </a:r>
            <a:r>
              <a:rPr lang="en-US" sz="2200" dirty="0" err="1"/>
              <a:t>Kupenga</a:t>
            </a:r>
            <a:r>
              <a:rPr lang="en-US" sz="2200" dirty="0"/>
              <a:t> Framework re: establishment of Wananga areas</a:t>
            </a:r>
          </a:p>
          <a:p>
            <a:r>
              <a:rPr lang="en-US" sz="2200" dirty="0"/>
              <a:t>Regional matters e.g. </a:t>
            </a:r>
          </a:p>
          <a:p>
            <a:pPr lvl="1"/>
            <a:r>
              <a:rPr lang="en-US" sz="2000" dirty="0"/>
              <a:t>Tauranga Harbour Programme, </a:t>
            </a:r>
          </a:p>
          <a:p>
            <a:pPr lvl="1"/>
            <a:r>
              <a:rPr lang="en-US" sz="2000" dirty="0"/>
              <a:t>Water Management Areas (2018), </a:t>
            </a:r>
          </a:p>
          <a:p>
            <a:pPr lvl="1"/>
            <a:r>
              <a:rPr lang="en-US" sz="2000" dirty="0"/>
              <a:t>Tauranga Geothermal System Management Plan,</a:t>
            </a:r>
          </a:p>
          <a:p>
            <a:pPr lvl="1"/>
            <a:r>
              <a:rPr lang="en-US" sz="2000" dirty="0"/>
              <a:t>Marine Spatial Plan Feasibility Study</a:t>
            </a:r>
          </a:p>
          <a:p>
            <a:endParaRPr lang="en-NZ" dirty="0"/>
          </a:p>
        </p:txBody>
      </p:sp>
      <p:sp>
        <p:nvSpPr>
          <p:cNvPr id="4" name="Slide Number Placeholder 3"/>
          <p:cNvSpPr>
            <a:spLocks noGrp="1"/>
          </p:cNvSpPr>
          <p:nvPr>
            <p:ph type="sldNum" sz="quarter" idx="12"/>
          </p:nvPr>
        </p:nvSpPr>
        <p:spPr/>
        <p:txBody>
          <a:bodyPr/>
          <a:lstStyle/>
          <a:p>
            <a:fld id="{D8E2ACE4-D72C-47F4-90B4-CCF07F9379E4}" type="slidenum">
              <a:rPr lang="en-NZ" smtClean="0"/>
              <a:t>9</a:t>
            </a:fld>
            <a:endParaRPr lang="en-NZ"/>
          </a:p>
        </p:txBody>
      </p:sp>
    </p:spTree>
    <p:extLst>
      <p:ext uri="{BB962C8B-B14F-4D97-AF65-F5344CB8AC3E}">
        <p14:creationId xmlns:p14="http://schemas.microsoft.com/office/powerpoint/2010/main" val="973532955"/>
      </p:ext>
    </p:extLst>
  </p:cSld>
  <p:clrMapOvr>
    <a:masterClrMapping/>
  </p:clrMapOvr>
</p:sld>
</file>

<file path=ppt/theme/theme1.xml><?xml version="1.0" encoding="utf-8"?>
<a:theme xmlns:a="http://schemas.openxmlformats.org/drawingml/2006/main" name="Frame">
  <a:themeElements>
    <a:clrScheme name="Custom 16">
      <a:dk1>
        <a:srgbClr val="000000"/>
      </a:dk1>
      <a:lt1>
        <a:srgbClr val="FFFFFF"/>
      </a:lt1>
      <a:dk2>
        <a:srgbClr val="545454"/>
      </a:dk2>
      <a:lt2>
        <a:srgbClr val="BFBFBF"/>
      </a:lt2>
      <a:accent1>
        <a:srgbClr val="00164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ustom 3">
      <a:majorFont>
        <a:latin typeface="Segoe UI Light"/>
        <a:ea typeface=""/>
        <a:cs typeface=""/>
      </a:majorFont>
      <a:minorFont>
        <a:latin typeface="Segoe UI Light"/>
        <a:ea typeface=""/>
        <a:cs typeface=""/>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Frame</Template>
  <TotalTime>1538</TotalTime>
  <Words>2416</Words>
  <Application>Microsoft Office PowerPoint</Application>
  <PresentationFormat>On-screen Show (4:3)</PresentationFormat>
  <Paragraphs>413</Paragraphs>
  <Slides>29</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Arial</vt:lpstr>
      <vt:lpstr>Calibri</vt:lpstr>
      <vt:lpstr>Century Gothic</vt:lpstr>
      <vt:lpstr>Courier New</vt:lpstr>
      <vt:lpstr>Segoe UI Black</vt:lpstr>
      <vt:lpstr>Segoe UI Light</vt:lpstr>
      <vt:lpstr>Symbol</vt:lpstr>
      <vt:lpstr>Times New Roman</vt:lpstr>
      <vt:lpstr>Wingdings 2</vt:lpstr>
      <vt:lpstr>Frame</vt:lpstr>
      <vt:lpstr>Development of the Tauranga Moana Iwi Management Plan</vt:lpstr>
      <vt:lpstr>Our Journey so far</vt:lpstr>
      <vt:lpstr>Te Awanui IMP  Review  July 2015</vt:lpstr>
      <vt:lpstr>Engagement on Existing &amp; New Plan </vt:lpstr>
      <vt:lpstr>PowerPoint Presentation</vt:lpstr>
      <vt:lpstr>A New &amp; Improved Plan</vt:lpstr>
      <vt:lpstr>What will the Plan do?</vt:lpstr>
      <vt:lpstr>What is the purpose and scope?</vt:lpstr>
      <vt:lpstr>Drafting the New Plan </vt:lpstr>
      <vt:lpstr>Matauranga Framework</vt:lpstr>
      <vt:lpstr>Matauranga Framework Concept </vt:lpstr>
      <vt:lpstr>Matauranga Framework Concept </vt:lpstr>
      <vt:lpstr>Tūhauora Wairua / Cultural Heritage: What this means  in terms of Policy Topics</vt:lpstr>
      <vt:lpstr>Tūhauora Whenua / Land:  What this means  in terms of Policy Topics</vt:lpstr>
      <vt:lpstr>Tūhauora Tinana / Water:  What this means  in terms of  Policy Topics</vt:lpstr>
      <vt:lpstr>Tūhauora Tinana / Water:  What this means  in terms of  Policy Topics</vt:lpstr>
      <vt:lpstr>Tūhauora Tinana / Water:  What this means  in terms of  Policy Topics</vt:lpstr>
      <vt:lpstr>Tūhauora Whanau / People:  What this means  in terms of  Policy Topics</vt:lpstr>
      <vt:lpstr>Tūhauora Hinengaro / Knowledge: What this means  in terms of  Policy Topics</vt:lpstr>
      <vt:lpstr>Protocols and Processes</vt:lpstr>
      <vt:lpstr>New Chapter: Protocols and Processes</vt:lpstr>
      <vt:lpstr>Plan Implementation</vt:lpstr>
      <vt:lpstr>The success of this Plan relies on Active Implementation </vt:lpstr>
      <vt:lpstr>Working Collectively</vt:lpstr>
      <vt:lpstr>Plan Website and Mapping</vt:lpstr>
      <vt:lpstr>Where to find information</vt:lpstr>
      <vt:lpstr>Online Mapping</vt:lpstr>
      <vt:lpstr>Next Steps</vt:lpstr>
      <vt:lpstr>Where to from here?</vt:lpstr>
    </vt:vector>
  </TitlesOfParts>
  <Company>Bay of Plenty Regional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Te Awanui Tauranga Harbour Iwi Management Plan</dc:title>
  <dc:creator>Matemoana McDonald</dc:creator>
  <cp:lastModifiedBy>ConroyDonald Ltd</cp:lastModifiedBy>
  <cp:revision>202</cp:revision>
  <cp:lastPrinted>2016-02-24T09:07:09Z</cp:lastPrinted>
  <dcterms:created xsi:type="dcterms:W3CDTF">2015-07-15T23:24:16Z</dcterms:created>
  <dcterms:modified xsi:type="dcterms:W3CDTF">2016-03-19T09:38:23Z</dcterms:modified>
</cp:coreProperties>
</file>